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67" r:id="rId4"/>
    <p:sldId id="268" r:id="rId5"/>
    <p:sldId id="270" r:id="rId6"/>
    <p:sldId id="269" r:id="rId7"/>
    <p:sldId id="271" r:id="rId8"/>
    <p:sldId id="276" r:id="rId9"/>
    <p:sldId id="272" r:id="rId10"/>
    <p:sldId id="277" r:id="rId11"/>
    <p:sldId id="278" r:id="rId12"/>
    <p:sldId id="273" r:id="rId13"/>
    <p:sldId id="274" r:id="rId14"/>
    <p:sldId id="279" r:id="rId15"/>
    <p:sldId id="280" r:id="rId16"/>
    <p:sldId id="275" r:id="rId17"/>
    <p:sldId id="281" r:id="rId18"/>
    <p:sldId id="285" r:id="rId19"/>
    <p:sldId id="286" r:id="rId20"/>
    <p:sldId id="282" r:id="rId21"/>
    <p:sldId id="283" r:id="rId22"/>
    <p:sldId id="284" r:id="rId23"/>
    <p:sldId id="258" r:id="rId24"/>
    <p:sldId id="263" r:id="rId25"/>
  </p:sldIdLst>
  <p:sldSz cx="18288000" cy="10287000"/>
  <p:notesSz cx="6858000" cy="9144000"/>
  <p:embeddedFontLst>
    <p:embeddedFont>
      <p:font typeface="Red Hat Display" panose="020B0604020202020204" charset="0"/>
      <p:regular r:id="rId26"/>
    </p:embeddedFont>
    <p:embeddedFont>
      <p:font typeface="Red Hat Display Bold" panose="020B0604020202020204" charset="0"/>
      <p:regular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hmed236295" initials="A" lastIdx="1" clrIdx="0">
    <p:extLst>
      <p:ext uri="{19B8F6BF-5375-455C-9EA6-DF929625EA0E}">
        <p15:presenceInfo xmlns:p15="http://schemas.microsoft.com/office/powerpoint/2012/main" userId="Ahmed236295"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1" d="100"/>
          <a:sy n="51" d="100"/>
        </p:scale>
        <p:origin x="898" y="-99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5/4/2025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5/4/2025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5/4/2025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5/4/2025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s>
</file>

<file path=ppt/slides/_rels/slide10.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1.png"/><Relationship Id="rId7" Type="http://schemas.openxmlformats.org/officeDocument/2006/relationships/image" Target="../media/image7.png"/><Relationship Id="rId2" Type="http://schemas.openxmlformats.org/officeDocument/2006/relationships/image" Target="../media/image18.jpg"/><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10" Type="http://schemas.openxmlformats.org/officeDocument/2006/relationships/image" Target="../media/image10.svg"/><Relationship Id="rId4" Type="http://schemas.openxmlformats.org/officeDocument/2006/relationships/image" Target="../media/image2.svg"/><Relationship Id="rId9" Type="http://schemas.openxmlformats.org/officeDocument/2006/relationships/image" Target="../media/image9.png"/></Relationships>
</file>

<file path=ppt/slides/_rels/slide11.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1.png"/><Relationship Id="rId7" Type="http://schemas.openxmlformats.org/officeDocument/2006/relationships/image" Target="../media/image7.png"/><Relationship Id="rId2" Type="http://schemas.openxmlformats.org/officeDocument/2006/relationships/image" Target="../media/image19.jpg"/><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10" Type="http://schemas.openxmlformats.org/officeDocument/2006/relationships/image" Target="../media/image10.svg"/><Relationship Id="rId4" Type="http://schemas.openxmlformats.org/officeDocument/2006/relationships/image" Target="../media/image2.svg"/><Relationship Id="rId9" Type="http://schemas.openxmlformats.org/officeDocument/2006/relationships/image" Target="../media/image9.png"/></Relationships>
</file>

<file path=ppt/slides/_rels/slide1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6.svg"/><Relationship Id="rId7" Type="http://schemas.openxmlformats.org/officeDocument/2006/relationships/image" Target="../media/image8.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2.svg"/><Relationship Id="rId10" Type="http://schemas.openxmlformats.org/officeDocument/2006/relationships/image" Target="../media/image20.jpg"/><Relationship Id="rId4" Type="http://schemas.openxmlformats.org/officeDocument/2006/relationships/image" Target="../media/image1.png"/><Relationship Id="rId9" Type="http://schemas.openxmlformats.org/officeDocument/2006/relationships/image" Target="../media/image10.svg"/></Relationships>
</file>

<file path=ppt/slides/_rels/slide1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6.svg"/><Relationship Id="rId7" Type="http://schemas.openxmlformats.org/officeDocument/2006/relationships/image" Target="../media/image8.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2.svg"/><Relationship Id="rId10" Type="http://schemas.openxmlformats.org/officeDocument/2006/relationships/image" Target="../media/image21.jpg"/><Relationship Id="rId4" Type="http://schemas.openxmlformats.org/officeDocument/2006/relationships/image" Target="../media/image1.png"/><Relationship Id="rId9" Type="http://schemas.openxmlformats.org/officeDocument/2006/relationships/image" Target="../media/image10.svg"/></Relationships>
</file>

<file path=ppt/slides/_rels/slide14.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6.svg"/><Relationship Id="rId7" Type="http://schemas.openxmlformats.org/officeDocument/2006/relationships/image" Target="../media/image8.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2.svg"/><Relationship Id="rId10" Type="http://schemas.openxmlformats.org/officeDocument/2006/relationships/image" Target="../media/image22.jpg"/><Relationship Id="rId4" Type="http://schemas.openxmlformats.org/officeDocument/2006/relationships/image" Target="../media/image1.png"/><Relationship Id="rId9" Type="http://schemas.openxmlformats.org/officeDocument/2006/relationships/image" Target="../media/image10.svg"/></Relationships>
</file>

<file path=ppt/slides/_rels/slide15.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5.png"/><Relationship Id="rId7" Type="http://schemas.openxmlformats.org/officeDocument/2006/relationships/image" Target="../media/image7.png"/><Relationship Id="rId2"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10" Type="http://schemas.openxmlformats.org/officeDocument/2006/relationships/image" Target="../media/image10.svg"/><Relationship Id="rId4" Type="http://schemas.openxmlformats.org/officeDocument/2006/relationships/image" Target="../media/image6.svg"/><Relationship Id="rId9" Type="http://schemas.openxmlformats.org/officeDocument/2006/relationships/image" Target="../media/image9.png"/></Relationships>
</file>

<file path=ppt/slides/_rels/slide16.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6.svg"/><Relationship Id="rId7" Type="http://schemas.openxmlformats.org/officeDocument/2006/relationships/image" Target="../media/image8.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2.svg"/><Relationship Id="rId10" Type="http://schemas.openxmlformats.org/officeDocument/2006/relationships/image" Target="../media/image24.jpg"/><Relationship Id="rId4" Type="http://schemas.openxmlformats.org/officeDocument/2006/relationships/image" Target="../media/image1.png"/><Relationship Id="rId9" Type="http://schemas.openxmlformats.org/officeDocument/2006/relationships/image" Target="../media/image10.svg"/></Relationships>
</file>

<file path=ppt/slides/_rels/slide17.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6.svg"/><Relationship Id="rId7" Type="http://schemas.openxmlformats.org/officeDocument/2006/relationships/image" Target="../media/image8.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2.svg"/><Relationship Id="rId10" Type="http://schemas.openxmlformats.org/officeDocument/2006/relationships/image" Target="../media/image25.jpg"/><Relationship Id="rId4" Type="http://schemas.openxmlformats.org/officeDocument/2006/relationships/image" Target="../media/image1.png"/><Relationship Id="rId9" Type="http://schemas.openxmlformats.org/officeDocument/2006/relationships/image" Target="../media/image10.svg"/></Relationships>
</file>

<file path=ppt/slides/_rels/slide18.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6.svg"/><Relationship Id="rId7" Type="http://schemas.openxmlformats.org/officeDocument/2006/relationships/image" Target="../media/image8.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2.svg"/><Relationship Id="rId10" Type="http://schemas.openxmlformats.org/officeDocument/2006/relationships/image" Target="../media/image26.png"/><Relationship Id="rId4" Type="http://schemas.openxmlformats.org/officeDocument/2006/relationships/image" Target="../media/image1.png"/><Relationship Id="rId9" Type="http://schemas.openxmlformats.org/officeDocument/2006/relationships/image" Target="../media/image10.svg"/></Relationships>
</file>

<file path=ppt/slides/_rels/slide19.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6.svg"/><Relationship Id="rId7" Type="http://schemas.openxmlformats.org/officeDocument/2006/relationships/image" Target="../media/image8.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2.svg"/><Relationship Id="rId10" Type="http://schemas.openxmlformats.org/officeDocument/2006/relationships/image" Target="../media/image27.png"/><Relationship Id="rId4" Type="http://schemas.openxmlformats.org/officeDocument/2006/relationships/image" Target="../media/image1.png"/><Relationship Id="rId9" Type="http://schemas.openxmlformats.org/officeDocument/2006/relationships/image" Target="../media/image10.svg"/></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2.svg"/><Relationship Id="rId7" Type="http://schemas.openxmlformats.org/officeDocument/2006/relationships/image" Target="../media/image8.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5.png"/><Relationship Id="rId9" Type="http://schemas.openxmlformats.org/officeDocument/2006/relationships/image" Target="../media/image10.svg"/></Relationships>
</file>

<file path=ppt/slides/_rels/slide20.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6.svg"/><Relationship Id="rId7" Type="http://schemas.openxmlformats.org/officeDocument/2006/relationships/image" Target="../media/image8.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2.svg"/><Relationship Id="rId10" Type="http://schemas.openxmlformats.org/officeDocument/2006/relationships/image" Target="../media/image28.jpg"/><Relationship Id="rId4" Type="http://schemas.openxmlformats.org/officeDocument/2006/relationships/image" Target="../media/image1.png"/><Relationship Id="rId9" Type="http://schemas.openxmlformats.org/officeDocument/2006/relationships/image" Target="../media/image10.svg"/></Relationships>
</file>

<file path=ppt/slides/_rels/slide21.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6.svg"/><Relationship Id="rId7" Type="http://schemas.openxmlformats.org/officeDocument/2006/relationships/image" Target="../media/image8.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2.svg"/><Relationship Id="rId10" Type="http://schemas.openxmlformats.org/officeDocument/2006/relationships/image" Target="../media/image29.jpg"/><Relationship Id="rId4" Type="http://schemas.openxmlformats.org/officeDocument/2006/relationships/image" Target="../media/image1.png"/><Relationship Id="rId9" Type="http://schemas.openxmlformats.org/officeDocument/2006/relationships/image" Target="../media/image10.svg"/></Relationships>
</file>

<file path=ppt/slides/_rels/slide2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6.svg"/><Relationship Id="rId7" Type="http://schemas.openxmlformats.org/officeDocument/2006/relationships/image" Target="../media/image8.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2.svg"/><Relationship Id="rId10" Type="http://schemas.openxmlformats.org/officeDocument/2006/relationships/image" Target="../media/image30.png"/><Relationship Id="rId4" Type="http://schemas.openxmlformats.org/officeDocument/2006/relationships/image" Target="../media/image1.png"/><Relationship Id="rId9" Type="http://schemas.openxmlformats.org/officeDocument/2006/relationships/image" Target="../media/image10.svg"/></Relationships>
</file>

<file path=ppt/slides/_rels/slide2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2.svg"/><Relationship Id="rId7" Type="http://schemas.openxmlformats.org/officeDocument/2006/relationships/image" Target="../media/image8.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svg"/><Relationship Id="rId10" Type="http://schemas.openxmlformats.org/officeDocument/2006/relationships/image" Target="../media/image31.jpg"/><Relationship Id="rId4" Type="http://schemas.openxmlformats.org/officeDocument/2006/relationships/image" Target="../media/image5.png"/><Relationship Id="rId9" Type="http://schemas.openxmlformats.org/officeDocument/2006/relationships/image" Target="../media/image10.svg"/></Relationships>
</file>

<file path=ppt/slides/_rels/slide24.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2.svg"/><Relationship Id="rId7" Type="http://schemas.openxmlformats.org/officeDocument/2006/relationships/image" Target="../media/image8.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33.svg"/><Relationship Id="rId5" Type="http://schemas.openxmlformats.org/officeDocument/2006/relationships/image" Target="../media/image6.svg"/><Relationship Id="rId10" Type="http://schemas.openxmlformats.org/officeDocument/2006/relationships/image" Target="../media/image32.png"/><Relationship Id="rId4" Type="http://schemas.openxmlformats.org/officeDocument/2006/relationships/image" Target="../media/image5.png"/><Relationship Id="rId9" Type="http://schemas.openxmlformats.org/officeDocument/2006/relationships/image" Target="../media/image10.svg"/></Relationships>
</file>

<file path=ppt/slides/_rels/slide3.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6.svg"/><Relationship Id="rId7"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10" Type="http://schemas.openxmlformats.org/officeDocument/2006/relationships/image" Target="../media/image10.svg"/><Relationship Id="rId4" Type="http://schemas.openxmlformats.org/officeDocument/2006/relationships/image" Target="../media/image11.jpg"/><Relationship Id="rId9" Type="http://schemas.openxmlformats.org/officeDocument/2006/relationships/image" Target="../media/image9.png"/></Relationships>
</file>

<file path=ppt/slides/_rels/slide4.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1.png"/><Relationship Id="rId7" Type="http://schemas.openxmlformats.org/officeDocument/2006/relationships/image" Target="../media/image7.png"/><Relationship Id="rId2" Type="http://schemas.openxmlformats.org/officeDocument/2006/relationships/image" Target="../media/image12.jpg"/><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10" Type="http://schemas.openxmlformats.org/officeDocument/2006/relationships/image" Target="../media/image10.svg"/><Relationship Id="rId4" Type="http://schemas.openxmlformats.org/officeDocument/2006/relationships/image" Target="../media/image2.svg"/><Relationship Id="rId9" Type="http://schemas.openxmlformats.org/officeDocument/2006/relationships/image" Target="../media/image9.png"/></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2.svg"/><Relationship Id="rId7" Type="http://schemas.openxmlformats.org/officeDocument/2006/relationships/image" Target="../media/image8.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svg"/><Relationship Id="rId10" Type="http://schemas.openxmlformats.org/officeDocument/2006/relationships/image" Target="../media/image13.png"/><Relationship Id="rId4" Type="http://schemas.openxmlformats.org/officeDocument/2006/relationships/image" Target="../media/image5.png"/><Relationship Id="rId9" Type="http://schemas.openxmlformats.org/officeDocument/2006/relationships/image" Target="../media/image10.svg"/></Relationships>
</file>

<file path=ppt/slides/_rels/slide6.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1.png"/><Relationship Id="rId7" Type="http://schemas.openxmlformats.org/officeDocument/2006/relationships/image" Target="../media/image7.pn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10" Type="http://schemas.openxmlformats.org/officeDocument/2006/relationships/image" Target="../media/image10.svg"/><Relationship Id="rId4" Type="http://schemas.openxmlformats.org/officeDocument/2006/relationships/image" Target="../media/image2.svg"/><Relationship Id="rId9" Type="http://schemas.openxmlformats.org/officeDocument/2006/relationships/image" Target="../media/image9.png"/></Relationships>
</file>

<file path=ppt/slides/_rels/slide7.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1.png"/><Relationship Id="rId7" Type="http://schemas.openxmlformats.org/officeDocument/2006/relationships/image" Target="../media/image7.png"/><Relationship Id="rId2" Type="http://schemas.openxmlformats.org/officeDocument/2006/relationships/image" Target="../media/image15.jpg"/><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10" Type="http://schemas.openxmlformats.org/officeDocument/2006/relationships/image" Target="../media/image10.svg"/><Relationship Id="rId4" Type="http://schemas.openxmlformats.org/officeDocument/2006/relationships/image" Target="../media/image2.svg"/><Relationship Id="rId9" Type="http://schemas.openxmlformats.org/officeDocument/2006/relationships/image" Target="../media/image9.png"/></Relationships>
</file>

<file path=ppt/slides/_rels/slide8.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1.png"/><Relationship Id="rId7" Type="http://schemas.openxmlformats.org/officeDocument/2006/relationships/image" Target="../media/image7.png"/><Relationship Id="rId2" Type="http://schemas.openxmlformats.org/officeDocument/2006/relationships/image" Target="../media/image16.jpg"/><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10" Type="http://schemas.openxmlformats.org/officeDocument/2006/relationships/image" Target="../media/image10.svg"/><Relationship Id="rId4" Type="http://schemas.openxmlformats.org/officeDocument/2006/relationships/image" Target="../media/image2.svg"/><Relationship Id="rId9" Type="http://schemas.openxmlformats.org/officeDocument/2006/relationships/image" Target="../media/image9.png"/></Relationships>
</file>

<file path=ppt/slides/_rels/slide9.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1.png"/><Relationship Id="rId7" Type="http://schemas.openxmlformats.org/officeDocument/2006/relationships/image" Target="../media/image7.png"/><Relationship Id="rId2" Type="http://schemas.openxmlformats.org/officeDocument/2006/relationships/image" Target="../media/image17.jpg"/><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10" Type="http://schemas.openxmlformats.org/officeDocument/2006/relationships/image" Target="../media/image10.svg"/><Relationship Id="rId4" Type="http://schemas.openxmlformats.org/officeDocument/2006/relationships/image" Target="../media/image2.svg"/><Relationship Id="rId9"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BFCFE"/>
        </a:solidFill>
        <a:effectLst/>
      </p:bgPr>
    </p:bg>
    <p:spTree>
      <p:nvGrpSpPr>
        <p:cNvPr id="1" name=""/>
        <p:cNvGrpSpPr/>
        <p:nvPr/>
      </p:nvGrpSpPr>
      <p:grpSpPr>
        <a:xfrm>
          <a:off x="0" y="0"/>
          <a:ext cx="0" cy="0"/>
          <a:chOff x="0" y="0"/>
          <a:chExt cx="0" cy="0"/>
        </a:xfrm>
      </p:grpSpPr>
      <p:sp>
        <p:nvSpPr>
          <p:cNvPr id="2" name="Freeform 2"/>
          <p:cNvSpPr/>
          <p:nvPr/>
        </p:nvSpPr>
        <p:spPr>
          <a:xfrm>
            <a:off x="8760629" y="-2095015"/>
            <a:ext cx="10960234" cy="7472887"/>
          </a:xfrm>
          <a:custGeom>
            <a:avLst/>
            <a:gdLst/>
            <a:ahLst/>
            <a:cxnLst/>
            <a:rect l="l" t="t" r="r" b="b"/>
            <a:pathLst>
              <a:path w="10960234" h="7472887">
                <a:moveTo>
                  <a:pt x="0" y="0"/>
                </a:moveTo>
                <a:lnTo>
                  <a:pt x="10960234" y="0"/>
                </a:lnTo>
                <a:lnTo>
                  <a:pt x="10960234" y="7472887"/>
                </a:lnTo>
                <a:lnTo>
                  <a:pt x="0" y="7472887"/>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10576111" y="2600798"/>
            <a:ext cx="6925852" cy="6014556"/>
          </a:xfrm>
          <a:custGeom>
            <a:avLst/>
            <a:gdLst/>
            <a:ahLst/>
            <a:cxnLst/>
            <a:rect l="l" t="t" r="r" b="b"/>
            <a:pathLst>
              <a:path w="6925852" h="6014556">
                <a:moveTo>
                  <a:pt x="0" y="0"/>
                </a:moveTo>
                <a:lnTo>
                  <a:pt x="6925852" y="0"/>
                </a:lnTo>
                <a:lnTo>
                  <a:pt x="6925852" y="6014557"/>
                </a:lnTo>
                <a:lnTo>
                  <a:pt x="0" y="601455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rot="635325">
            <a:off x="-1336143" y="6923321"/>
            <a:ext cx="9442126" cy="8000056"/>
          </a:xfrm>
          <a:custGeom>
            <a:avLst/>
            <a:gdLst/>
            <a:ahLst/>
            <a:cxnLst/>
            <a:rect l="l" t="t" r="r" b="b"/>
            <a:pathLst>
              <a:path w="9442126" h="8000056">
                <a:moveTo>
                  <a:pt x="0" y="0"/>
                </a:moveTo>
                <a:lnTo>
                  <a:pt x="9442126" y="0"/>
                </a:lnTo>
                <a:lnTo>
                  <a:pt x="9442126" y="8000056"/>
                </a:lnTo>
                <a:lnTo>
                  <a:pt x="0" y="8000056"/>
                </a:lnTo>
                <a:lnTo>
                  <a:pt x="0" y="0"/>
                </a:lnTo>
                <a:close/>
              </a:path>
            </a:pathLst>
          </a:custGeom>
          <a:blipFill>
            <a:blip r:embed="rId6">
              <a:alphaModFix amt="50000"/>
              <a:extLst>
                <a:ext uri="{96DAC541-7B7A-43D3-8B79-37D633B846F1}">
                  <asvg:svgBlip xmlns:asvg="http://schemas.microsoft.com/office/drawing/2016/SVG/main" r:embed="rId7"/>
                </a:ext>
              </a:extLst>
            </a:blip>
            <a:stretch>
              <a:fillRect/>
            </a:stretch>
          </a:blipFill>
        </p:spPr>
        <p:txBody>
          <a:bodyPr/>
          <a:lstStyle/>
          <a:p>
            <a:endParaRPr lang="en-US"/>
          </a:p>
        </p:txBody>
      </p:sp>
      <p:sp>
        <p:nvSpPr>
          <p:cNvPr id="5" name="Freeform 5"/>
          <p:cNvSpPr/>
          <p:nvPr/>
        </p:nvSpPr>
        <p:spPr>
          <a:xfrm rot="-226878">
            <a:off x="-2366880" y="-59298"/>
            <a:ext cx="4576141" cy="2579280"/>
          </a:xfrm>
          <a:custGeom>
            <a:avLst/>
            <a:gdLst/>
            <a:ahLst/>
            <a:cxnLst/>
            <a:rect l="l" t="t" r="r" b="b"/>
            <a:pathLst>
              <a:path w="4576141" h="2579280">
                <a:moveTo>
                  <a:pt x="0" y="0"/>
                </a:moveTo>
                <a:lnTo>
                  <a:pt x="4576141" y="0"/>
                </a:lnTo>
                <a:lnTo>
                  <a:pt x="4576141" y="2579280"/>
                </a:lnTo>
                <a:lnTo>
                  <a:pt x="0" y="257928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6" name="Freeform 6"/>
          <p:cNvSpPr/>
          <p:nvPr/>
        </p:nvSpPr>
        <p:spPr>
          <a:xfrm rot="2830696">
            <a:off x="13368856" y="8362336"/>
            <a:ext cx="2835471" cy="4114800"/>
          </a:xfrm>
          <a:custGeom>
            <a:avLst/>
            <a:gdLst/>
            <a:ahLst/>
            <a:cxnLst/>
            <a:rect l="l" t="t" r="r" b="b"/>
            <a:pathLst>
              <a:path w="2835471" h="4114800">
                <a:moveTo>
                  <a:pt x="0" y="0"/>
                </a:moveTo>
                <a:lnTo>
                  <a:pt x="2835471" y="0"/>
                </a:lnTo>
                <a:lnTo>
                  <a:pt x="2835471"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7" name="TextBox 7"/>
          <p:cNvSpPr txBox="1"/>
          <p:nvPr/>
        </p:nvSpPr>
        <p:spPr>
          <a:xfrm>
            <a:off x="2499360" y="5078370"/>
            <a:ext cx="6868538" cy="3202543"/>
          </a:xfrm>
          <a:prstGeom prst="rect">
            <a:avLst/>
          </a:prstGeom>
        </p:spPr>
        <p:txBody>
          <a:bodyPr wrap="square" lIns="0" tIns="0" rIns="0" bIns="0" rtlCol="0" anchor="t">
            <a:spAutoFit/>
          </a:bodyPr>
          <a:lstStyle/>
          <a:p>
            <a:pPr algn="l">
              <a:lnSpc>
                <a:spcPts val="4166"/>
              </a:lnSpc>
            </a:pPr>
            <a:r>
              <a:rPr lang="en-US" sz="2976" b="1" dirty="0">
                <a:solidFill>
                  <a:schemeClr val="accent1">
                    <a:lumMod val="75000"/>
                  </a:schemeClr>
                </a:solidFill>
                <a:latin typeface="Red Hat Display"/>
                <a:ea typeface="Red Hat Display"/>
                <a:cs typeface="Red Hat Display"/>
                <a:sym typeface="Red Hat Display"/>
              </a:rPr>
              <a:t>Group 37</a:t>
            </a:r>
          </a:p>
          <a:p>
            <a:pPr algn="l">
              <a:lnSpc>
                <a:spcPts val="4166"/>
              </a:lnSpc>
            </a:pPr>
            <a:r>
              <a:rPr lang="en-US" sz="3200" dirty="0">
                <a:solidFill>
                  <a:schemeClr val="tx2">
                    <a:lumMod val="60000"/>
                    <a:lumOff val="40000"/>
                  </a:schemeClr>
                </a:solidFill>
                <a:latin typeface="Red Hat Display"/>
                <a:ea typeface="Red Hat Display"/>
                <a:cs typeface="Red Hat Display"/>
                <a:sym typeface="Red Hat Display"/>
              </a:rPr>
              <a:t>Amr Galal 235355</a:t>
            </a:r>
          </a:p>
          <a:p>
            <a:pPr algn="l">
              <a:lnSpc>
                <a:spcPts val="4166"/>
              </a:lnSpc>
            </a:pPr>
            <a:r>
              <a:rPr lang="en-US" sz="3200" dirty="0">
                <a:solidFill>
                  <a:schemeClr val="tx2">
                    <a:lumMod val="60000"/>
                    <a:lumOff val="40000"/>
                  </a:schemeClr>
                </a:solidFill>
                <a:latin typeface="Red Hat Display"/>
                <a:ea typeface="Red Hat Display"/>
                <a:cs typeface="Red Hat Display"/>
                <a:sym typeface="Red Hat Display"/>
              </a:rPr>
              <a:t>Ahmed Hany 236295</a:t>
            </a:r>
          </a:p>
          <a:p>
            <a:pPr algn="l">
              <a:lnSpc>
                <a:spcPts val="4166"/>
              </a:lnSpc>
            </a:pPr>
            <a:r>
              <a:rPr lang="en-US" sz="3200" dirty="0">
                <a:solidFill>
                  <a:schemeClr val="tx2">
                    <a:lumMod val="60000"/>
                    <a:lumOff val="40000"/>
                  </a:schemeClr>
                </a:solidFill>
                <a:latin typeface="Red Hat Display"/>
                <a:ea typeface="Red Hat Display"/>
                <a:cs typeface="Red Hat Display"/>
                <a:sym typeface="Red Hat Display"/>
              </a:rPr>
              <a:t>Toka El Sayed</a:t>
            </a:r>
            <a:r>
              <a:rPr lang="ar-EG" sz="3200" dirty="0">
                <a:solidFill>
                  <a:schemeClr val="tx2">
                    <a:lumMod val="60000"/>
                    <a:lumOff val="40000"/>
                  </a:schemeClr>
                </a:solidFill>
                <a:latin typeface="Red Hat Display"/>
                <a:ea typeface="Red Hat Display"/>
                <a:cs typeface="Red Hat Display"/>
                <a:sym typeface="Red Hat Display"/>
              </a:rPr>
              <a:t> </a:t>
            </a:r>
            <a:r>
              <a:rPr lang="en-US" sz="3200" dirty="0">
                <a:solidFill>
                  <a:schemeClr val="tx2">
                    <a:lumMod val="60000"/>
                    <a:lumOff val="40000"/>
                  </a:schemeClr>
                </a:solidFill>
                <a:effectLst/>
                <a:latin typeface="Red Hat Display" panose="020B0604020202020204" charset="0"/>
                <a:ea typeface="Times New Roman" panose="02020603050405020304" pitchFamily="18" charset="0"/>
              </a:rPr>
              <a:t>232203</a:t>
            </a:r>
            <a:endParaRPr lang="en-US" sz="3200" dirty="0">
              <a:solidFill>
                <a:schemeClr val="tx2">
                  <a:lumMod val="60000"/>
                  <a:lumOff val="40000"/>
                </a:schemeClr>
              </a:solidFill>
              <a:latin typeface="Red Hat Display" panose="020B0604020202020204" charset="0"/>
              <a:ea typeface="Red Hat Display"/>
              <a:cs typeface="Red Hat Display"/>
              <a:sym typeface="Red Hat Display"/>
            </a:endParaRPr>
          </a:p>
          <a:p>
            <a:pPr algn="l">
              <a:lnSpc>
                <a:spcPts val="4166"/>
              </a:lnSpc>
            </a:pPr>
            <a:r>
              <a:rPr lang="en-US" sz="3200" dirty="0" err="1">
                <a:solidFill>
                  <a:schemeClr val="tx2">
                    <a:lumMod val="60000"/>
                    <a:lumOff val="40000"/>
                  </a:schemeClr>
                </a:solidFill>
                <a:effectLst/>
                <a:latin typeface="Red Hat Display"/>
                <a:ea typeface="Times New Roman" panose="02020603050405020304" pitchFamily="18" charset="0"/>
                <a:sym typeface="Red Hat Display"/>
              </a:rPr>
              <a:t>Mennatallah</a:t>
            </a:r>
            <a:r>
              <a:rPr lang="en-US" sz="3200" dirty="0">
                <a:solidFill>
                  <a:schemeClr val="tx2">
                    <a:lumMod val="60000"/>
                    <a:lumOff val="40000"/>
                  </a:schemeClr>
                </a:solidFill>
                <a:effectLst/>
                <a:latin typeface="Red Hat Display"/>
                <a:ea typeface="Times New Roman" panose="02020603050405020304" pitchFamily="18" charset="0"/>
                <a:sym typeface="Red Hat Display"/>
              </a:rPr>
              <a:t> Mohamed </a:t>
            </a:r>
            <a:r>
              <a:rPr lang="en-US" sz="3200" dirty="0">
                <a:solidFill>
                  <a:schemeClr val="tx2">
                    <a:lumMod val="60000"/>
                    <a:lumOff val="40000"/>
                  </a:schemeClr>
                </a:solidFill>
                <a:effectLst/>
                <a:latin typeface="Red Hat Display" panose="020B0604020202020204" charset="0"/>
                <a:ea typeface="Times New Roman" panose="02020603050405020304" pitchFamily="18" charset="0"/>
              </a:rPr>
              <a:t>232117</a:t>
            </a:r>
            <a:endParaRPr lang="en-US" sz="3200" dirty="0">
              <a:solidFill>
                <a:schemeClr val="tx2">
                  <a:lumMod val="60000"/>
                  <a:lumOff val="40000"/>
                </a:schemeClr>
              </a:solidFill>
              <a:latin typeface="Red Hat Display" panose="020B0604020202020204" charset="0"/>
              <a:ea typeface="Red Hat Display"/>
              <a:cs typeface="Red Hat Display"/>
              <a:sym typeface="Red Hat Display"/>
            </a:endParaRPr>
          </a:p>
          <a:p>
            <a:pPr algn="l">
              <a:lnSpc>
                <a:spcPts val="4166"/>
              </a:lnSpc>
            </a:pPr>
            <a:r>
              <a:rPr lang="en-US" sz="3200" dirty="0">
                <a:solidFill>
                  <a:schemeClr val="tx2">
                    <a:lumMod val="60000"/>
                    <a:lumOff val="40000"/>
                  </a:schemeClr>
                </a:solidFill>
                <a:latin typeface="Red Hat Display"/>
                <a:ea typeface="Red Hat Display"/>
                <a:cs typeface="Red Hat Display"/>
                <a:sym typeface="Red Hat Display"/>
              </a:rPr>
              <a:t>Habiba Amr</a:t>
            </a:r>
            <a:r>
              <a:rPr lang="ar-EG" sz="3200" dirty="0">
                <a:solidFill>
                  <a:schemeClr val="tx2">
                    <a:lumMod val="60000"/>
                    <a:lumOff val="40000"/>
                  </a:schemeClr>
                </a:solidFill>
                <a:latin typeface="Red Hat Display"/>
                <a:ea typeface="Red Hat Display"/>
                <a:cs typeface="Red Hat Display"/>
                <a:sym typeface="Red Hat Display"/>
              </a:rPr>
              <a:t> </a:t>
            </a:r>
            <a:r>
              <a:rPr lang="en-US" sz="2800" dirty="0">
                <a:solidFill>
                  <a:schemeClr val="tx2">
                    <a:lumMod val="60000"/>
                    <a:lumOff val="40000"/>
                  </a:schemeClr>
                </a:solidFill>
                <a:effectLst/>
                <a:latin typeface="Red Hat Display" panose="020B0604020202020204" charset="0"/>
                <a:ea typeface="Times New Roman" panose="02020603050405020304" pitchFamily="18" charset="0"/>
              </a:rPr>
              <a:t>235133</a:t>
            </a:r>
            <a:endParaRPr lang="en-US" sz="3200" dirty="0">
              <a:solidFill>
                <a:schemeClr val="tx2">
                  <a:lumMod val="60000"/>
                  <a:lumOff val="40000"/>
                </a:schemeClr>
              </a:solidFill>
              <a:latin typeface="Red Hat Display" panose="020B0604020202020204" charset="0"/>
              <a:ea typeface="Red Hat Display"/>
              <a:cs typeface="Red Hat Display"/>
              <a:sym typeface="Red Hat Display"/>
            </a:endParaRPr>
          </a:p>
        </p:txBody>
      </p:sp>
      <p:sp>
        <p:nvSpPr>
          <p:cNvPr id="8" name="TextBox 8"/>
          <p:cNvSpPr txBox="1"/>
          <p:nvPr/>
        </p:nvSpPr>
        <p:spPr>
          <a:xfrm>
            <a:off x="2514600" y="612914"/>
            <a:ext cx="7832911" cy="3124830"/>
          </a:xfrm>
          <a:prstGeom prst="rect">
            <a:avLst/>
          </a:prstGeom>
        </p:spPr>
        <p:txBody>
          <a:bodyPr wrap="square" lIns="0" tIns="0" rIns="0" bIns="0" rtlCol="0" anchor="t">
            <a:spAutoFit/>
          </a:bodyPr>
          <a:lstStyle/>
          <a:p>
            <a:pPr algn="l">
              <a:lnSpc>
                <a:spcPts val="8171"/>
              </a:lnSpc>
            </a:pPr>
            <a:r>
              <a:rPr lang="en-US" sz="6568" b="1" dirty="0">
                <a:solidFill>
                  <a:srgbClr val="2D2261"/>
                </a:solidFill>
                <a:latin typeface="Red Hat Display Bold"/>
                <a:ea typeface="Red Hat Display Bold"/>
                <a:cs typeface="Red Hat Display Bold"/>
                <a:sym typeface="Red Hat Display Bold"/>
              </a:rPr>
              <a:t>DATA SCIENCE PROJECT</a:t>
            </a:r>
          </a:p>
          <a:p>
            <a:pPr algn="l">
              <a:lnSpc>
                <a:spcPts val="8171"/>
              </a:lnSpc>
            </a:pPr>
            <a:r>
              <a:rPr lang="en-US" sz="6568" b="1" dirty="0">
                <a:solidFill>
                  <a:srgbClr val="2D2261"/>
                </a:solidFill>
                <a:latin typeface="Red Hat Display Bold"/>
                <a:ea typeface="Red Hat Display Bold"/>
                <a:cs typeface="Red Hat Display Bold"/>
                <a:sym typeface="Red Hat Display Bold"/>
              </a:rPr>
              <a:t>(Students Grading)</a:t>
            </a:r>
          </a:p>
        </p:txBody>
      </p:sp>
      <p:sp>
        <p:nvSpPr>
          <p:cNvPr id="10" name="TextBox 9">
            <a:extLst>
              <a:ext uri="{FF2B5EF4-FFF2-40B4-BE49-F238E27FC236}">
                <a16:creationId xmlns:a16="http://schemas.microsoft.com/office/drawing/2014/main" id="{BCAF8222-99B5-942B-33D0-C629643613EA}"/>
              </a:ext>
            </a:extLst>
          </p:cNvPr>
          <p:cNvSpPr txBox="1"/>
          <p:nvPr/>
        </p:nvSpPr>
        <p:spPr>
          <a:xfrm>
            <a:off x="2499360" y="3846615"/>
            <a:ext cx="11087100" cy="542521"/>
          </a:xfrm>
          <a:prstGeom prst="rect">
            <a:avLst/>
          </a:prstGeom>
          <a:noFill/>
        </p:spPr>
        <p:txBody>
          <a:bodyPr wrap="square">
            <a:spAutoFit/>
          </a:bodyPr>
          <a:lstStyle/>
          <a:p>
            <a:pPr algn="l">
              <a:lnSpc>
                <a:spcPts val="3483"/>
              </a:lnSpc>
            </a:pPr>
            <a:r>
              <a:rPr lang="en-US" sz="3200" b="1" dirty="0">
                <a:solidFill>
                  <a:srgbClr val="2D2261"/>
                </a:solidFill>
                <a:latin typeface="Red Hat Display Bold"/>
                <a:ea typeface="Red Hat Display Bold"/>
                <a:cs typeface="Red Hat Display Bold"/>
                <a:sym typeface="Red Hat Display Bold"/>
              </a:rPr>
              <a:t>Supervised by:  </a:t>
            </a:r>
            <a:r>
              <a:rPr lang="en-US" sz="3200" b="1" dirty="0" err="1">
                <a:solidFill>
                  <a:srgbClr val="2D2261"/>
                </a:solidFill>
                <a:latin typeface="Red Hat Display Bold"/>
                <a:ea typeface="Red Hat Display Bold"/>
                <a:cs typeface="Red Hat Display Bold"/>
                <a:sym typeface="Red Hat Display Bold"/>
              </a:rPr>
              <a:t>Pro.Nahla</a:t>
            </a:r>
            <a:r>
              <a:rPr lang="en-US" sz="3200" b="1" dirty="0">
                <a:solidFill>
                  <a:srgbClr val="2D2261"/>
                </a:solidFill>
                <a:latin typeface="Red Hat Display Bold"/>
                <a:ea typeface="Red Hat Display Bold"/>
                <a:cs typeface="Red Hat Display Bold"/>
                <a:sym typeface="Red Hat Display Bold"/>
              </a:rPr>
              <a:t> Barakat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BFCFE"/>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39000" y="2781300"/>
            <a:ext cx="8763000" cy="6705600"/>
          </a:xfrm>
          <a:prstGeom prst="rect">
            <a:avLst/>
          </a:prstGeom>
        </p:spPr>
      </p:pic>
      <p:sp>
        <p:nvSpPr>
          <p:cNvPr id="2" name="TextBox 2"/>
          <p:cNvSpPr txBox="1"/>
          <p:nvPr/>
        </p:nvSpPr>
        <p:spPr>
          <a:xfrm>
            <a:off x="1676400" y="905264"/>
            <a:ext cx="11811000" cy="1482522"/>
          </a:xfrm>
          <a:prstGeom prst="rect">
            <a:avLst/>
          </a:prstGeom>
        </p:spPr>
        <p:txBody>
          <a:bodyPr wrap="square" lIns="0" tIns="0" rIns="0" bIns="0" rtlCol="0" anchor="t">
            <a:spAutoFit/>
          </a:bodyPr>
          <a:lstStyle/>
          <a:p>
            <a:pPr>
              <a:lnSpc>
                <a:spcPts val="6065"/>
              </a:lnSpc>
            </a:pPr>
            <a:r>
              <a:rPr lang="en-US" sz="3200" b="1" dirty="0">
                <a:solidFill>
                  <a:schemeClr val="tx2"/>
                </a:solidFill>
                <a:effectLst>
                  <a:outerShdw blurRad="38100" dist="38100" dir="2700000" algn="tl">
                    <a:srgbClr val="000000">
                      <a:alpha val="43137"/>
                    </a:srgbClr>
                  </a:outerShdw>
                </a:effectLst>
                <a:latin typeface="Red Hat Display" panose="020B0604020202020204" charset="0"/>
              </a:rPr>
              <a:t>How the total score is affected by either the average quizzes or the projects score upon each department?</a:t>
            </a:r>
            <a:endParaRPr lang="en-US" sz="34400" b="1" dirty="0">
              <a:solidFill>
                <a:schemeClr val="tx2"/>
              </a:solidFill>
              <a:effectLst>
                <a:outerShdw blurRad="38100" dist="38100" dir="2700000" algn="tl">
                  <a:srgbClr val="000000">
                    <a:alpha val="43137"/>
                  </a:srgbClr>
                </a:outerShdw>
              </a:effectLst>
              <a:latin typeface="Red Hat Display" panose="020B0604020202020204" charset="0"/>
              <a:ea typeface="Red Hat Display Bold"/>
              <a:cs typeface="Red Hat Display Bold"/>
              <a:sym typeface="Red Hat Display Bold"/>
            </a:endParaRPr>
          </a:p>
        </p:txBody>
      </p:sp>
      <p:sp>
        <p:nvSpPr>
          <p:cNvPr id="27" name="Freeform 27"/>
          <p:cNvSpPr/>
          <p:nvPr/>
        </p:nvSpPr>
        <p:spPr>
          <a:xfrm rot="-2080684">
            <a:off x="10082077" y="8242051"/>
            <a:ext cx="10960234" cy="7472887"/>
          </a:xfrm>
          <a:custGeom>
            <a:avLst/>
            <a:gdLst/>
            <a:ahLst/>
            <a:cxnLst/>
            <a:rect l="l" t="t" r="r" b="b"/>
            <a:pathLst>
              <a:path w="10960234" h="7472887">
                <a:moveTo>
                  <a:pt x="0" y="0"/>
                </a:moveTo>
                <a:lnTo>
                  <a:pt x="10960235" y="0"/>
                </a:lnTo>
                <a:lnTo>
                  <a:pt x="10960235" y="7472887"/>
                </a:lnTo>
                <a:lnTo>
                  <a:pt x="0" y="7472887"/>
                </a:lnTo>
                <a:lnTo>
                  <a:pt x="0" y="0"/>
                </a:lnTo>
                <a:close/>
              </a:path>
            </a:pathLst>
          </a:custGeom>
          <a:blipFill>
            <a:blip r:embed="rId3">
              <a:alphaModFix amt="50000"/>
              <a:extLst>
                <a:ext uri="{96DAC541-7B7A-43D3-8B79-37D633B846F1}">
                  <asvg:svgBlip xmlns:asvg="http://schemas.microsoft.com/office/drawing/2016/SVG/main" r:embed="rId4"/>
                </a:ext>
              </a:extLst>
            </a:blip>
            <a:stretch>
              <a:fillRect/>
            </a:stretch>
          </a:blipFill>
        </p:spPr>
        <p:txBody>
          <a:bodyPr/>
          <a:lstStyle/>
          <a:p>
            <a:endParaRPr lang="en-US"/>
          </a:p>
        </p:txBody>
      </p:sp>
      <p:sp>
        <p:nvSpPr>
          <p:cNvPr id="28" name="Freeform 28"/>
          <p:cNvSpPr/>
          <p:nvPr/>
        </p:nvSpPr>
        <p:spPr>
          <a:xfrm rot="9426524">
            <a:off x="-3984660" y="-4765086"/>
            <a:ext cx="9442126" cy="8000056"/>
          </a:xfrm>
          <a:custGeom>
            <a:avLst/>
            <a:gdLst/>
            <a:ahLst/>
            <a:cxnLst/>
            <a:rect l="l" t="t" r="r" b="b"/>
            <a:pathLst>
              <a:path w="9442126" h="8000056">
                <a:moveTo>
                  <a:pt x="0" y="0"/>
                </a:moveTo>
                <a:lnTo>
                  <a:pt x="9442126" y="0"/>
                </a:lnTo>
                <a:lnTo>
                  <a:pt x="9442126" y="8000056"/>
                </a:lnTo>
                <a:lnTo>
                  <a:pt x="0" y="8000056"/>
                </a:lnTo>
                <a:lnTo>
                  <a:pt x="0" y="0"/>
                </a:lnTo>
                <a:close/>
              </a:path>
            </a:pathLst>
          </a:custGeom>
          <a:blipFill>
            <a:blip r:embed="rId5">
              <a:alphaModFix amt="50000"/>
              <a:extLst>
                <a:ext uri="{96DAC541-7B7A-43D3-8B79-37D633B846F1}">
                  <asvg:svgBlip xmlns:asvg="http://schemas.microsoft.com/office/drawing/2016/SVG/main" r:embed="rId6"/>
                </a:ext>
              </a:extLst>
            </a:blip>
            <a:stretch>
              <a:fillRect/>
            </a:stretch>
          </a:blipFill>
        </p:spPr>
        <p:txBody>
          <a:bodyPr/>
          <a:lstStyle/>
          <a:p>
            <a:endParaRPr lang="en-US"/>
          </a:p>
        </p:txBody>
      </p:sp>
      <p:sp>
        <p:nvSpPr>
          <p:cNvPr id="29" name="Freeform 29"/>
          <p:cNvSpPr/>
          <p:nvPr/>
        </p:nvSpPr>
        <p:spPr>
          <a:xfrm rot="-2624874">
            <a:off x="-884948" y="9077955"/>
            <a:ext cx="3242701" cy="1827704"/>
          </a:xfrm>
          <a:custGeom>
            <a:avLst/>
            <a:gdLst/>
            <a:ahLst/>
            <a:cxnLst/>
            <a:rect l="l" t="t" r="r" b="b"/>
            <a:pathLst>
              <a:path w="3242701" h="1827704">
                <a:moveTo>
                  <a:pt x="0" y="0"/>
                </a:moveTo>
                <a:lnTo>
                  <a:pt x="3242701" y="0"/>
                </a:lnTo>
                <a:lnTo>
                  <a:pt x="3242701" y="1827704"/>
                </a:lnTo>
                <a:lnTo>
                  <a:pt x="0" y="182770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30" name="Freeform 30"/>
          <p:cNvSpPr/>
          <p:nvPr/>
        </p:nvSpPr>
        <p:spPr>
          <a:xfrm rot="2830696">
            <a:off x="16075185" y="-1028700"/>
            <a:ext cx="2835471" cy="4114800"/>
          </a:xfrm>
          <a:custGeom>
            <a:avLst/>
            <a:gdLst/>
            <a:ahLst/>
            <a:cxnLst/>
            <a:rect l="l" t="t" r="r" b="b"/>
            <a:pathLst>
              <a:path w="2835471" h="4114800">
                <a:moveTo>
                  <a:pt x="0" y="0"/>
                </a:moveTo>
                <a:lnTo>
                  <a:pt x="2835471" y="0"/>
                </a:lnTo>
                <a:lnTo>
                  <a:pt x="2835471" y="4114800"/>
                </a:lnTo>
                <a:lnTo>
                  <a:pt x="0" y="411480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5" name="TextBox 4"/>
          <p:cNvSpPr txBox="1"/>
          <p:nvPr/>
        </p:nvSpPr>
        <p:spPr>
          <a:xfrm>
            <a:off x="457200" y="1834955"/>
            <a:ext cx="749244" cy="369332"/>
          </a:xfrm>
          <a:prstGeom prst="rect">
            <a:avLst/>
          </a:prstGeom>
          <a:noFill/>
        </p:spPr>
        <p:txBody>
          <a:bodyPr wrap="none" rtlCol="0">
            <a:spAutoFit/>
          </a:bodyPr>
          <a:lstStyle/>
          <a:p>
            <a:r>
              <a:rPr lang="en-US" b="1" dirty="0">
                <a:effectLst>
                  <a:outerShdw blurRad="38100" dist="38100" dir="2700000" algn="tl">
                    <a:srgbClr val="000000">
                      <a:alpha val="43137"/>
                    </a:srgbClr>
                  </a:outerShdw>
                </a:effectLst>
                <a:latin typeface="Red Hat Display" panose="020B0604020202020204" charset="0"/>
              </a:rPr>
              <a:t>Part 1</a:t>
            </a:r>
          </a:p>
        </p:txBody>
      </p:sp>
      <p:sp>
        <p:nvSpPr>
          <p:cNvPr id="9" name="TextBox 8"/>
          <p:cNvSpPr txBox="1"/>
          <p:nvPr/>
        </p:nvSpPr>
        <p:spPr>
          <a:xfrm>
            <a:off x="0" y="3924300"/>
            <a:ext cx="7310718" cy="3477875"/>
          </a:xfrm>
          <a:prstGeom prst="rect">
            <a:avLst/>
          </a:prstGeom>
          <a:noFill/>
        </p:spPr>
        <p:txBody>
          <a:bodyPr wrap="square" rtlCol="0">
            <a:spAutoFit/>
          </a:bodyPr>
          <a:lstStyle/>
          <a:p>
            <a:r>
              <a:rPr lang="en-US" sz="2000" dirty="0">
                <a:latin typeface="Red Hat Display" panose="020B0604020202020204" charset="0"/>
              </a:rPr>
              <a:t>-How the total score is affected by either the average quizzes or the projects score upon each department?</a:t>
            </a:r>
            <a:br>
              <a:rPr lang="en-US" sz="2000" dirty="0">
                <a:latin typeface="Red Hat Display" panose="020B0604020202020204" charset="0"/>
              </a:rPr>
            </a:br>
            <a:r>
              <a:rPr lang="en-US" sz="2000" dirty="0">
                <a:latin typeface="Red Hat Display" panose="020B0604020202020204" charset="0"/>
              </a:rPr>
              <a:t>-These scatter plots compare students' average quizzes score with their total scores across each department.</a:t>
            </a:r>
            <a:br>
              <a:rPr lang="en-US" sz="2000" dirty="0">
                <a:latin typeface="Red Hat Display" panose="020B0604020202020204" charset="0"/>
              </a:rPr>
            </a:br>
            <a:r>
              <a:rPr lang="en-US" sz="2000" dirty="0">
                <a:latin typeface="Red Hat Display" panose="020B0604020202020204" charset="0"/>
              </a:rPr>
              <a:t>-Each dot represents one student, showing their quiz average and total score.</a:t>
            </a:r>
            <a:br>
              <a:rPr lang="en-US" sz="2000" dirty="0">
                <a:latin typeface="Red Hat Display" panose="020B0604020202020204" charset="0"/>
              </a:rPr>
            </a:br>
            <a:r>
              <a:rPr lang="en-US" sz="2000" dirty="0">
                <a:latin typeface="Red Hat Display" panose="020B0604020202020204" charset="0"/>
              </a:rPr>
              <a:t>-Some departments show a slight upward trend, meaning students with higher quizzes average score often have higher total scores.</a:t>
            </a:r>
            <a:br>
              <a:rPr lang="en-US" sz="2000" dirty="0">
                <a:latin typeface="Red Hat Display" panose="020B0604020202020204" charset="0"/>
              </a:rPr>
            </a:br>
            <a:r>
              <a:rPr lang="en-US" sz="2000" dirty="0">
                <a:latin typeface="Red Hat Display" panose="020B0604020202020204" charset="0"/>
              </a:rPr>
              <a:t>-There's a lot of variation, especially in Business and CS, so other factors also affect total scores.</a:t>
            </a:r>
          </a:p>
        </p:txBody>
      </p:sp>
    </p:spTree>
    <p:extLst>
      <p:ext uri="{BB962C8B-B14F-4D97-AF65-F5344CB8AC3E}">
        <p14:creationId xmlns:p14="http://schemas.microsoft.com/office/powerpoint/2010/main" val="31366242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BFCFE"/>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55215" y="2705100"/>
            <a:ext cx="9372600" cy="6858000"/>
          </a:xfrm>
          <a:prstGeom prst="rect">
            <a:avLst/>
          </a:prstGeom>
        </p:spPr>
      </p:pic>
      <p:sp>
        <p:nvSpPr>
          <p:cNvPr id="2" name="TextBox 2"/>
          <p:cNvSpPr txBox="1"/>
          <p:nvPr/>
        </p:nvSpPr>
        <p:spPr>
          <a:xfrm>
            <a:off x="1981200" y="829641"/>
            <a:ext cx="11811000" cy="1481368"/>
          </a:xfrm>
          <a:prstGeom prst="rect">
            <a:avLst/>
          </a:prstGeom>
        </p:spPr>
        <p:txBody>
          <a:bodyPr wrap="square" lIns="0" tIns="0" rIns="0" bIns="0" rtlCol="0" anchor="t">
            <a:spAutoFit/>
          </a:bodyPr>
          <a:lstStyle/>
          <a:p>
            <a:pPr>
              <a:lnSpc>
                <a:spcPts val="6065"/>
              </a:lnSpc>
            </a:pPr>
            <a:r>
              <a:rPr lang="en-US" sz="3200" b="1" dirty="0">
                <a:solidFill>
                  <a:schemeClr val="tx2"/>
                </a:solidFill>
                <a:effectLst>
                  <a:outerShdw blurRad="38100" dist="38100" dir="2700000" algn="tl">
                    <a:srgbClr val="000000">
                      <a:alpha val="43137"/>
                    </a:srgbClr>
                  </a:outerShdw>
                </a:effectLst>
                <a:latin typeface="Red Hat Display" panose="020B0604020202020204" charset="0"/>
              </a:rPr>
              <a:t>How the total score is affected by either the average quizzes or the projects score upon each department?</a:t>
            </a:r>
            <a:endParaRPr lang="en-US" sz="34400" b="1" dirty="0">
              <a:solidFill>
                <a:schemeClr val="tx2"/>
              </a:solidFill>
              <a:effectLst>
                <a:outerShdw blurRad="38100" dist="38100" dir="2700000" algn="tl">
                  <a:srgbClr val="000000">
                    <a:alpha val="43137"/>
                  </a:srgbClr>
                </a:outerShdw>
              </a:effectLst>
              <a:latin typeface="Red Hat Display" panose="020B0604020202020204" charset="0"/>
              <a:ea typeface="Red Hat Display Bold"/>
              <a:cs typeface="Red Hat Display Bold"/>
              <a:sym typeface="Red Hat Display Bold"/>
            </a:endParaRPr>
          </a:p>
        </p:txBody>
      </p:sp>
      <p:sp>
        <p:nvSpPr>
          <p:cNvPr id="27" name="Freeform 27"/>
          <p:cNvSpPr/>
          <p:nvPr/>
        </p:nvSpPr>
        <p:spPr>
          <a:xfrm rot="-2080684">
            <a:off x="10082077" y="8242051"/>
            <a:ext cx="10960234" cy="7472887"/>
          </a:xfrm>
          <a:custGeom>
            <a:avLst/>
            <a:gdLst/>
            <a:ahLst/>
            <a:cxnLst/>
            <a:rect l="l" t="t" r="r" b="b"/>
            <a:pathLst>
              <a:path w="10960234" h="7472887">
                <a:moveTo>
                  <a:pt x="0" y="0"/>
                </a:moveTo>
                <a:lnTo>
                  <a:pt x="10960235" y="0"/>
                </a:lnTo>
                <a:lnTo>
                  <a:pt x="10960235" y="7472887"/>
                </a:lnTo>
                <a:lnTo>
                  <a:pt x="0" y="7472887"/>
                </a:lnTo>
                <a:lnTo>
                  <a:pt x="0" y="0"/>
                </a:lnTo>
                <a:close/>
              </a:path>
            </a:pathLst>
          </a:custGeom>
          <a:blipFill>
            <a:blip r:embed="rId3">
              <a:alphaModFix amt="50000"/>
              <a:extLst>
                <a:ext uri="{96DAC541-7B7A-43D3-8B79-37D633B846F1}">
                  <asvg:svgBlip xmlns:asvg="http://schemas.microsoft.com/office/drawing/2016/SVG/main" r:embed="rId4"/>
                </a:ext>
              </a:extLst>
            </a:blip>
            <a:stretch>
              <a:fillRect/>
            </a:stretch>
          </a:blipFill>
        </p:spPr>
        <p:txBody>
          <a:bodyPr/>
          <a:lstStyle/>
          <a:p>
            <a:endParaRPr lang="en-US"/>
          </a:p>
        </p:txBody>
      </p:sp>
      <p:sp>
        <p:nvSpPr>
          <p:cNvPr id="28" name="Freeform 28"/>
          <p:cNvSpPr/>
          <p:nvPr/>
        </p:nvSpPr>
        <p:spPr>
          <a:xfrm rot="9426524">
            <a:off x="-3984660" y="-4765086"/>
            <a:ext cx="9442126" cy="8000056"/>
          </a:xfrm>
          <a:custGeom>
            <a:avLst/>
            <a:gdLst/>
            <a:ahLst/>
            <a:cxnLst/>
            <a:rect l="l" t="t" r="r" b="b"/>
            <a:pathLst>
              <a:path w="9442126" h="8000056">
                <a:moveTo>
                  <a:pt x="0" y="0"/>
                </a:moveTo>
                <a:lnTo>
                  <a:pt x="9442126" y="0"/>
                </a:lnTo>
                <a:lnTo>
                  <a:pt x="9442126" y="8000056"/>
                </a:lnTo>
                <a:lnTo>
                  <a:pt x="0" y="8000056"/>
                </a:lnTo>
                <a:lnTo>
                  <a:pt x="0" y="0"/>
                </a:lnTo>
                <a:close/>
              </a:path>
            </a:pathLst>
          </a:custGeom>
          <a:blipFill>
            <a:blip r:embed="rId5">
              <a:alphaModFix amt="50000"/>
              <a:extLst>
                <a:ext uri="{96DAC541-7B7A-43D3-8B79-37D633B846F1}">
                  <asvg:svgBlip xmlns:asvg="http://schemas.microsoft.com/office/drawing/2016/SVG/main" r:embed="rId6"/>
                </a:ext>
              </a:extLst>
            </a:blip>
            <a:stretch>
              <a:fillRect/>
            </a:stretch>
          </a:blipFill>
        </p:spPr>
        <p:txBody>
          <a:bodyPr/>
          <a:lstStyle/>
          <a:p>
            <a:endParaRPr lang="en-US"/>
          </a:p>
        </p:txBody>
      </p:sp>
      <p:sp>
        <p:nvSpPr>
          <p:cNvPr id="29" name="Freeform 29"/>
          <p:cNvSpPr/>
          <p:nvPr/>
        </p:nvSpPr>
        <p:spPr>
          <a:xfrm rot="-2624874">
            <a:off x="-884948" y="9077955"/>
            <a:ext cx="3242701" cy="1827704"/>
          </a:xfrm>
          <a:custGeom>
            <a:avLst/>
            <a:gdLst/>
            <a:ahLst/>
            <a:cxnLst/>
            <a:rect l="l" t="t" r="r" b="b"/>
            <a:pathLst>
              <a:path w="3242701" h="1827704">
                <a:moveTo>
                  <a:pt x="0" y="0"/>
                </a:moveTo>
                <a:lnTo>
                  <a:pt x="3242701" y="0"/>
                </a:lnTo>
                <a:lnTo>
                  <a:pt x="3242701" y="1827704"/>
                </a:lnTo>
                <a:lnTo>
                  <a:pt x="0" y="182770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30" name="Freeform 30"/>
          <p:cNvSpPr/>
          <p:nvPr/>
        </p:nvSpPr>
        <p:spPr>
          <a:xfrm rot="2830696">
            <a:off x="16075185" y="-1028700"/>
            <a:ext cx="2835471" cy="4114800"/>
          </a:xfrm>
          <a:custGeom>
            <a:avLst/>
            <a:gdLst/>
            <a:ahLst/>
            <a:cxnLst/>
            <a:rect l="l" t="t" r="r" b="b"/>
            <a:pathLst>
              <a:path w="2835471" h="4114800">
                <a:moveTo>
                  <a:pt x="0" y="0"/>
                </a:moveTo>
                <a:lnTo>
                  <a:pt x="2835471" y="0"/>
                </a:lnTo>
                <a:lnTo>
                  <a:pt x="2835471" y="4114800"/>
                </a:lnTo>
                <a:lnTo>
                  <a:pt x="0" y="411480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9" name="TextBox 8"/>
          <p:cNvSpPr txBox="1"/>
          <p:nvPr/>
        </p:nvSpPr>
        <p:spPr>
          <a:xfrm>
            <a:off x="457200" y="1834955"/>
            <a:ext cx="792205" cy="369332"/>
          </a:xfrm>
          <a:prstGeom prst="rect">
            <a:avLst/>
          </a:prstGeom>
          <a:noFill/>
        </p:spPr>
        <p:txBody>
          <a:bodyPr wrap="none" rtlCol="0">
            <a:spAutoFit/>
          </a:bodyPr>
          <a:lstStyle/>
          <a:p>
            <a:r>
              <a:rPr lang="en-US" b="1" dirty="0">
                <a:effectLst>
                  <a:outerShdw blurRad="38100" dist="38100" dir="2700000" algn="tl">
                    <a:srgbClr val="000000">
                      <a:alpha val="43137"/>
                    </a:srgbClr>
                  </a:outerShdw>
                </a:effectLst>
                <a:latin typeface="Red Hat Display" panose="020B0604020202020204" charset="0"/>
              </a:rPr>
              <a:t>Part 2</a:t>
            </a:r>
          </a:p>
        </p:txBody>
      </p:sp>
      <p:sp>
        <p:nvSpPr>
          <p:cNvPr id="10" name="TextBox 9"/>
          <p:cNvSpPr txBox="1"/>
          <p:nvPr/>
        </p:nvSpPr>
        <p:spPr>
          <a:xfrm>
            <a:off x="0" y="3924300"/>
            <a:ext cx="7310718" cy="2862322"/>
          </a:xfrm>
          <a:prstGeom prst="rect">
            <a:avLst/>
          </a:prstGeom>
          <a:noFill/>
        </p:spPr>
        <p:txBody>
          <a:bodyPr wrap="square" rtlCol="0">
            <a:spAutoFit/>
          </a:bodyPr>
          <a:lstStyle/>
          <a:p>
            <a:r>
              <a:rPr lang="en-US" sz="2000" dirty="0">
                <a:latin typeface="Red Hat Display" panose="020B0604020202020204" charset="0"/>
              </a:rPr>
              <a:t>-How the total score is affected by either the average quizzes or the projects score upon each department?</a:t>
            </a:r>
            <a:br>
              <a:rPr lang="en-US" sz="2000" dirty="0">
                <a:latin typeface="Red Hat Display" panose="020B0604020202020204" charset="0"/>
              </a:rPr>
            </a:br>
            <a:r>
              <a:rPr lang="en-US" sz="2000" dirty="0">
                <a:latin typeface="Red Hat Display" panose="020B0604020202020204" charset="0"/>
              </a:rPr>
              <a:t>-These scatter plots compare students' project scores with their total scores across each department.</a:t>
            </a:r>
            <a:br>
              <a:rPr lang="en-US" sz="2000" dirty="0">
                <a:latin typeface="Red Hat Display" panose="020B0604020202020204" charset="0"/>
              </a:rPr>
            </a:br>
            <a:r>
              <a:rPr lang="en-US" sz="2000" dirty="0">
                <a:latin typeface="Red Hat Display" panose="020B0604020202020204" charset="0"/>
              </a:rPr>
              <a:t>-Each dot is a student, showing their project and total score.</a:t>
            </a:r>
            <a:br>
              <a:rPr lang="en-US" sz="2000" dirty="0">
                <a:latin typeface="Red Hat Display" panose="020B0604020202020204" charset="0"/>
              </a:rPr>
            </a:br>
            <a:r>
              <a:rPr lang="en-US" sz="2000" dirty="0">
                <a:latin typeface="Red Hat Display" panose="020B0604020202020204" charset="0"/>
              </a:rPr>
              <a:t>-Project scoring indicates higher total scores in departmental data measurements.</a:t>
            </a:r>
            <a:br>
              <a:rPr lang="en-US" sz="2000" dirty="0">
                <a:latin typeface="Red Hat Display" panose="020B0604020202020204" charset="0"/>
              </a:rPr>
            </a:br>
            <a:r>
              <a:rPr lang="en-US" sz="2000" dirty="0">
                <a:latin typeface="Red Hat Display" panose="020B0604020202020204" charset="0"/>
              </a:rPr>
              <a:t>-There's still a wide spread, especially in Business and CS, meaning other factors affect the total score too.</a:t>
            </a:r>
          </a:p>
        </p:txBody>
      </p:sp>
    </p:spTree>
    <p:extLst>
      <p:ext uri="{BB962C8B-B14F-4D97-AF65-F5344CB8AC3E}">
        <p14:creationId xmlns:p14="http://schemas.microsoft.com/office/powerpoint/2010/main" val="10696395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BFCFE"/>
        </a:solidFill>
        <a:effectLst/>
      </p:bgPr>
    </p:bg>
    <p:spTree>
      <p:nvGrpSpPr>
        <p:cNvPr id="1" name=""/>
        <p:cNvGrpSpPr/>
        <p:nvPr/>
      </p:nvGrpSpPr>
      <p:grpSpPr>
        <a:xfrm>
          <a:off x="0" y="0"/>
          <a:ext cx="0" cy="0"/>
          <a:chOff x="0" y="0"/>
          <a:chExt cx="0" cy="0"/>
        </a:xfrm>
      </p:grpSpPr>
      <p:sp>
        <p:nvSpPr>
          <p:cNvPr id="28" name="Freeform 28"/>
          <p:cNvSpPr/>
          <p:nvPr/>
        </p:nvSpPr>
        <p:spPr>
          <a:xfrm rot="9426524">
            <a:off x="-3984660" y="-4765086"/>
            <a:ext cx="9442126" cy="8000056"/>
          </a:xfrm>
          <a:custGeom>
            <a:avLst/>
            <a:gdLst/>
            <a:ahLst/>
            <a:cxnLst/>
            <a:rect l="l" t="t" r="r" b="b"/>
            <a:pathLst>
              <a:path w="9442126" h="8000056">
                <a:moveTo>
                  <a:pt x="0" y="0"/>
                </a:moveTo>
                <a:lnTo>
                  <a:pt x="9442126" y="0"/>
                </a:lnTo>
                <a:lnTo>
                  <a:pt x="9442126" y="8000056"/>
                </a:lnTo>
                <a:lnTo>
                  <a:pt x="0" y="8000056"/>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2" name="TextBox 2"/>
          <p:cNvSpPr txBox="1"/>
          <p:nvPr/>
        </p:nvSpPr>
        <p:spPr>
          <a:xfrm>
            <a:off x="1219200" y="876300"/>
            <a:ext cx="11811000" cy="1481368"/>
          </a:xfrm>
          <a:prstGeom prst="rect">
            <a:avLst/>
          </a:prstGeom>
        </p:spPr>
        <p:txBody>
          <a:bodyPr wrap="square" lIns="0" tIns="0" rIns="0" bIns="0" rtlCol="0" anchor="t">
            <a:spAutoFit/>
          </a:bodyPr>
          <a:lstStyle/>
          <a:p>
            <a:pPr>
              <a:lnSpc>
                <a:spcPts val="6065"/>
              </a:lnSpc>
            </a:pPr>
            <a:r>
              <a:rPr lang="en-US" sz="3200" b="1" dirty="0">
                <a:solidFill>
                  <a:schemeClr val="tx2"/>
                </a:solidFill>
                <a:effectLst>
                  <a:outerShdw blurRad="38100" dist="38100" dir="2700000" algn="tl">
                    <a:srgbClr val="000000">
                      <a:alpha val="43137"/>
                    </a:srgbClr>
                  </a:outerShdw>
                </a:effectLst>
                <a:latin typeface="Red Hat Display" panose="020B0604020202020204" charset="0"/>
              </a:rPr>
              <a:t>Do students from higher-income families study more and score higher than those from lower-income families?</a:t>
            </a:r>
            <a:endParaRPr lang="en-US" sz="16600" b="1" dirty="0">
              <a:solidFill>
                <a:schemeClr val="tx2"/>
              </a:solidFill>
              <a:effectLst>
                <a:outerShdw blurRad="38100" dist="38100" dir="2700000" algn="tl">
                  <a:srgbClr val="000000">
                    <a:alpha val="43137"/>
                  </a:srgbClr>
                </a:outerShdw>
              </a:effectLst>
              <a:latin typeface="Red Hat Display" panose="020B0604020202020204" charset="0"/>
              <a:ea typeface="Red Hat Display Bold"/>
              <a:cs typeface="Red Hat Display Bold"/>
              <a:sym typeface="Red Hat Display Bold"/>
            </a:endParaRPr>
          </a:p>
        </p:txBody>
      </p:sp>
      <p:sp>
        <p:nvSpPr>
          <p:cNvPr id="27" name="Freeform 27"/>
          <p:cNvSpPr/>
          <p:nvPr/>
        </p:nvSpPr>
        <p:spPr>
          <a:xfrm rot="-2080684">
            <a:off x="10082077" y="8242051"/>
            <a:ext cx="10960234" cy="7472887"/>
          </a:xfrm>
          <a:custGeom>
            <a:avLst/>
            <a:gdLst/>
            <a:ahLst/>
            <a:cxnLst/>
            <a:rect l="l" t="t" r="r" b="b"/>
            <a:pathLst>
              <a:path w="10960234" h="7472887">
                <a:moveTo>
                  <a:pt x="0" y="0"/>
                </a:moveTo>
                <a:lnTo>
                  <a:pt x="10960235" y="0"/>
                </a:lnTo>
                <a:lnTo>
                  <a:pt x="10960235" y="7472887"/>
                </a:lnTo>
                <a:lnTo>
                  <a:pt x="0" y="7472887"/>
                </a:lnTo>
                <a:lnTo>
                  <a:pt x="0" y="0"/>
                </a:lnTo>
                <a:close/>
              </a:path>
            </a:pathLst>
          </a:custGeom>
          <a:blipFill>
            <a:blip r:embed="rId4">
              <a:alphaModFix amt="50000"/>
              <a:extLst>
                <a:ext uri="{96DAC541-7B7A-43D3-8B79-37D633B846F1}">
                  <asvg:svgBlip xmlns:asvg="http://schemas.microsoft.com/office/drawing/2016/SVG/main" r:embed="rId5"/>
                </a:ext>
              </a:extLst>
            </a:blip>
            <a:stretch>
              <a:fillRect/>
            </a:stretch>
          </a:blipFill>
        </p:spPr>
        <p:txBody>
          <a:bodyPr/>
          <a:lstStyle/>
          <a:p>
            <a:endParaRPr lang="en-US"/>
          </a:p>
        </p:txBody>
      </p:sp>
      <p:sp>
        <p:nvSpPr>
          <p:cNvPr id="29" name="Freeform 29"/>
          <p:cNvSpPr/>
          <p:nvPr/>
        </p:nvSpPr>
        <p:spPr>
          <a:xfrm rot="-2624874">
            <a:off x="-884948" y="9077955"/>
            <a:ext cx="3242701" cy="1827704"/>
          </a:xfrm>
          <a:custGeom>
            <a:avLst/>
            <a:gdLst/>
            <a:ahLst/>
            <a:cxnLst/>
            <a:rect l="l" t="t" r="r" b="b"/>
            <a:pathLst>
              <a:path w="3242701" h="1827704">
                <a:moveTo>
                  <a:pt x="0" y="0"/>
                </a:moveTo>
                <a:lnTo>
                  <a:pt x="3242701" y="0"/>
                </a:lnTo>
                <a:lnTo>
                  <a:pt x="3242701" y="1827704"/>
                </a:lnTo>
                <a:lnTo>
                  <a:pt x="0" y="182770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30" name="Freeform 30"/>
          <p:cNvSpPr/>
          <p:nvPr/>
        </p:nvSpPr>
        <p:spPr>
          <a:xfrm rot="2830696">
            <a:off x="16075185" y="-1028700"/>
            <a:ext cx="2835471" cy="4114800"/>
          </a:xfrm>
          <a:custGeom>
            <a:avLst/>
            <a:gdLst/>
            <a:ahLst/>
            <a:cxnLst/>
            <a:rect l="l" t="t" r="r" b="b"/>
            <a:pathLst>
              <a:path w="2835471" h="4114800">
                <a:moveTo>
                  <a:pt x="0" y="0"/>
                </a:moveTo>
                <a:lnTo>
                  <a:pt x="2835471" y="0"/>
                </a:lnTo>
                <a:lnTo>
                  <a:pt x="2835471"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pic>
        <p:nvPicPr>
          <p:cNvPr id="5" name="Picture 4" descr="A comparison of a comparison of a comparison of a comparison of a comparison of a comparison of a comparison of a comparison of a comparison of a comparison of a comparison of a comparison of a comparison of&#10;&#10;AI-generated content may be incorrect.">
            <a:extLst>
              <a:ext uri="{FF2B5EF4-FFF2-40B4-BE49-F238E27FC236}">
                <a16:creationId xmlns:a16="http://schemas.microsoft.com/office/drawing/2014/main" id="{B7E2050B-E3BC-27AB-26F7-B9D3FB1A5C1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1277600" y="1693754"/>
            <a:ext cx="6057900" cy="8507786"/>
          </a:xfrm>
          <a:prstGeom prst="rect">
            <a:avLst/>
          </a:prstGeom>
        </p:spPr>
      </p:pic>
      <p:sp>
        <p:nvSpPr>
          <p:cNvPr id="8" name="TextBox 7"/>
          <p:cNvSpPr txBox="1"/>
          <p:nvPr/>
        </p:nvSpPr>
        <p:spPr>
          <a:xfrm>
            <a:off x="0" y="3524574"/>
            <a:ext cx="7310718" cy="1631216"/>
          </a:xfrm>
          <a:prstGeom prst="rect">
            <a:avLst/>
          </a:prstGeom>
          <a:noFill/>
        </p:spPr>
        <p:txBody>
          <a:bodyPr wrap="square" rtlCol="0">
            <a:spAutoFit/>
          </a:bodyPr>
          <a:lstStyle/>
          <a:p>
            <a:r>
              <a:rPr lang="en-US" sz="2000" dirty="0">
                <a:latin typeface="Red Hat Display" panose="020B0604020202020204" charset="0"/>
              </a:rPr>
              <a:t>-Visualizing the average study time for each income group using a horizontal bar chart.</a:t>
            </a:r>
            <a:br>
              <a:rPr lang="en-US" sz="2000" dirty="0">
                <a:latin typeface="Red Hat Display" panose="020B0604020202020204" charset="0"/>
              </a:rPr>
            </a:br>
            <a:r>
              <a:rPr lang="en-US" sz="2000" dirty="0">
                <a:latin typeface="Red Hat Display" panose="020B0604020202020204" charset="0"/>
              </a:rPr>
              <a:t>-Horizontal bars improve readability, especially if income levels have long labels.</a:t>
            </a:r>
            <a:br>
              <a:rPr lang="en-US" sz="2000" dirty="0">
                <a:latin typeface="Red Hat Display" panose="020B0604020202020204" charset="0"/>
              </a:rPr>
            </a:br>
            <a:r>
              <a:rPr lang="en-US" sz="2000" dirty="0">
                <a:latin typeface="Red Hat Display" panose="020B0604020202020204" charset="0"/>
              </a:rPr>
              <a:t>-A distinct color palette is used to make the chart visually clear.</a:t>
            </a:r>
          </a:p>
        </p:txBody>
      </p:sp>
      <p:sp>
        <p:nvSpPr>
          <p:cNvPr id="9" name="TextBox 8"/>
          <p:cNvSpPr txBox="1"/>
          <p:nvPr/>
        </p:nvSpPr>
        <p:spPr>
          <a:xfrm>
            <a:off x="0" y="6320455"/>
            <a:ext cx="7310718" cy="1323439"/>
          </a:xfrm>
          <a:prstGeom prst="rect">
            <a:avLst/>
          </a:prstGeom>
          <a:noFill/>
        </p:spPr>
        <p:txBody>
          <a:bodyPr wrap="square" rtlCol="0">
            <a:spAutoFit/>
          </a:bodyPr>
          <a:lstStyle/>
          <a:p>
            <a:r>
              <a:rPr lang="en-US" sz="2000" dirty="0">
                <a:latin typeface="Red Hat Display" panose="020B0604020202020204" charset="0"/>
              </a:rPr>
              <a:t>-Plotting average final scores by income group to examine whether academic performance differs by income.</a:t>
            </a:r>
            <a:br>
              <a:rPr lang="en-US" sz="2000" dirty="0">
                <a:latin typeface="Red Hat Display" panose="020B0604020202020204" charset="0"/>
              </a:rPr>
            </a:br>
            <a:r>
              <a:rPr lang="en-US" sz="2000" dirty="0">
                <a:latin typeface="Red Hat Display" panose="020B0604020202020204" charset="0"/>
              </a:rPr>
              <a:t>-This visualization supports evaluating performance disparities linked to socioeconomic status.</a:t>
            </a:r>
          </a:p>
        </p:txBody>
      </p:sp>
    </p:spTree>
    <p:extLst>
      <p:ext uri="{BB962C8B-B14F-4D97-AF65-F5344CB8AC3E}">
        <p14:creationId xmlns:p14="http://schemas.microsoft.com/office/powerpoint/2010/main" val="3953122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BFCFE"/>
        </a:solidFill>
        <a:effectLst/>
      </p:bgPr>
    </p:bg>
    <p:spTree>
      <p:nvGrpSpPr>
        <p:cNvPr id="1" name=""/>
        <p:cNvGrpSpPr/>
        <p:nvPr/>
      </p:nvGrpSpPr>
      <p:grpSpPr>
        <a:xfrm>
          <a:off x="0" y="0"/>
          <a:ext cx="0" cy="0"/>
          <a:chOff x="0" y="0"/>
          <a:chExt cx="0" cy="0"/>
        </a:xfrm>
      </p:grpSpPr>
      <p:sp>
        <p:nvSpPr>
          <p:cNvPr id="28" name="Freeform 28"/>
          <p:cNvSpPr/>
          <p:nvPr/>
        </p:nvSpPr>
        <p:spPr>
          <a:xfrm rot="9426524">
            <a:off x="-3984660" y="-4765086"/>
            <a:ext cx="9442126" cy="8000056"/>
          </a:xfrm>
          <a:custGeom>
            <a:avLst/>
            <a:gdLst/>
            <a:ahLst/>
            <a:cxnLst/>
            <a:rect l="l" t="t" r="r" b="b"/>
            <a:pathLst>
              <a:path w="9442126" h="8000056">
                <a:moveTo>
                  <a:pt x="0" y="0"/>
                </a:moveTo>
                <a:lnTo>
                  <a:pt x="9442126" y="0"/>
                </a:lnTo>
                <a:lnTo>
                  <a:pt x="9442126" y="8000056"/>
                </a:lnTo>
                <a:lnTo>
                  <a:pt x="0" y="8000056"/>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2" name="TextBox 2"/>
          <p:cNvSpPr txBox="1"/>
          <p:nvPr/>
        </p:nvSpPr>
        <p:spPr>
          <a:xfrm>
            <a:off x="1157767" y="859045"/>
            <a:ext cx="11811000" cy="1482522"/>
          </a:xfrm>
          <a:prstGeom prst="rect">
            <a:avLst/>
          </a:prstGeom>
        </p:spPr>
        <p:txBody>
          <a:bodyPr wrap="square" lIns="0" tIns="0" rIns="0" bIns="0" rtlCol="0" anchor="t">
            <a:spAutoFit/>
          </a:bodyPr>
          <a:lstStyle/>
          <a:p>
            <a:pPr>
              <a:lnSpc>
                <a:spcPts val="6065"/>
              </a:lnSpc>
            </a:pPr>
            <a:r>
              <a:rPr lang="en-US" sz="3200" b="1" dirty="0">
                <a:solidFill>
                  <a:schemeClr val="tx2"/>
                </a:solidFill>
                <a:effectLst>
                  <a:outerShdw blurRad="38100" dist="38100" dir="2700000" algn="tl">
                    <a:srgbClr val="000000">
                      <a:alpha val="43137"/>
                    </a:srgbClr>
                  </a:outerShdw>
                </a:effectLst>
                <a:latin typeface="Red Hat Display" panose="020B0604020202020204" charset="0"/>
              </a:rPr>
              <a:t>How can Family income and parent education level affect choosing a certain department and student’s final score?</a:t>
            </a:r>
            <a:endParaRPr lang="en-US" sz="8800" b="1" dirty="0">
              <a:solidFill>
                <a:schemeClr val="tx2"/>
              </a:solidFill>
              <a:effectLst>
                <a:outerShdw blurRad="38100" dist="38100" dir="2700000" algn="tl">
                  <a:srgbClr val="000000">
                    <a:alpha val="43137"/>
                  </a:srgbClr>
                </a:outerShdw>
              </a:effectLst>
              <a:latin typeface="Red Hat Display" panose="020B0604020202020204" charset="0"/>
              <a:ea typeface="Red Hat Display Bold"/>
              <a:cs typeface="Red Hat Display Bold"/>
              <a:sym typeface="Red Hat Display Bold"/>
            </a:endParaRPr>
          </a:p>
        </p:txBody>
      </p:sp>
      <p:sp>
        <p:nvSpPr>
          <p:cNvPr id="27" name="Freeform 27"/>
          <p:cNvSpPr/>
          <p:nvPr/>
        </p:nvSpPr>
        <p:spPr>
          <a:xfrm rot="-2080684">
            <a:off x="10082077" y="8242051"/>
            <a:ext cx="10960234" cy="7472887"/>
          </a:xfrm>
          <a:custGeom>
            <a:avLst/>
            <a:gdLst/>
            <a:ahLst/>
            <a:cxnLst/>
            <a:rect l="l" t="t" r="r" b="b"/>
            <a:pathLst>
              <a:path w="10960234" h="7472887">
                <a:moveTo>
                  <a:pt x="0" y="0"/>
                </a:moveTo>
                <a:lnTo>
                  <a:pt x="10960235" y="0"/>
                </a:lnTo>
                <a:lnTo>
                  <a:pt x="10960235" y="7472887"/>
                </a:lnTo>
                <a:lnTo>
                  <a:pt x="0" y="7472887"/>
                </a:lnTo>
                <a:lnTo>
                  <a:pt x="0" y="0"/>
                </a:lnTo>
                <a:close/>
              </a:path>
            </a:pathLst>
          </a:custGeom>
          <a:blipFill>
            <a:blip r:embed="rId4">
              <a:alphaModFix amt="50000"/>
              <a:extLst>
                <a:ext uri="{96DAC541-7B7A-43D3-8B79-37D633B846F1}">
                  <asvg:svgBlip xmlns:asvg="http://schemas.microsoft.com/office/drawing/2016/SVG/main" r:embed="rId5"/>
                </a:ext>
              </a:extLst>
            </a:blip>
            <a:stretch>
              <a:fillRect/>
            </a:stretch>
          </a:blipFill>
        </p:spPr>
        <p:txBody>
          <a:bodyPr/>
          <a:lstStyle/>
          <a:p>
            <a:endParaRPr lang="en-US"/>
          </a:p>
        </p:txBody>
      </p:sp>
      <p:sp>
        <p:nvSpPr>
          <p:cNvPr id="29" name="Freeform 29"/>
          <p:cNvSpPr/>
          <p:nvPr/>
        </p:nvSpPr>
        <p:spPr>
          <a:xfrm rot="-2624874">
            <a:off x="-884948" y="9077955"/>
            <a:ext cx="3242701" cy="1827704"/>
          </a:xfrm>
          <a:custGeom>
            <a:avLst/>
            <a:gdLst/>
            <a:ahLst/>
            <a:cxnLst/>
            <a:rect l="l" t="t" r="r" b="b"/>
            <a:pathLst>
              <a:path w="3242701" h="1827704">
                <a:moveTo>
                  <a:pt x="0" y="0"/>
                </a:moveTo>
                <a:lnTo>
                  <a:pt x="3242701" y="0"/>
                </a:lnTo>
                <a:lnTo>
                  <a:pt x="3242701" y="1827704"/>
                </a:lnTo>
                <a:lnTo>
                  <a:pt x="0" y="182770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30" name="Freeform 30"/>
          <p:cNvSpPr/>
          <p:nvPr/>
        </p:nvSpPr>
        <p:spPr>
          <a:xfrm rot="2830696">
            <a:off x="16075185" y="-1028700"/>
            <a:ext cx="2835471" cy="4114800"/>
          </a:xfrm>
          <a:custGeom>
            <a:avLst/>
            <a:gdLst/>
            <a:ahLst/>
            <a:cxnLst/>
            <a:rect l="l" t="t" r="r" b="b"/>
            <a:pathLst>
              <a:path w="2835471" h="4114800">
                <a:moveTo>
                  <a:pt x="0" y="0"/>
                </a:moveTo>
                <a:lnTo>
                  <a:pt x="2835471" y="0"/>
                </a:lnTo>
                <a:lnTo>
                  <a:pt x="2835471"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pic>
        <p:nvPicPr>
          <p:cNvPr id="5" name="Picture 4" descr="A graph of a family income and parent education level&#10;&#10;AI-generated content may be incorrect.">
            <a:extLst>
              <a:ext uri="{FF2B5EF4-FFF2-40B4-BE49-F238E27FC236}">
                <a16:creationId xmlns:a16="http://schemas.microsoft.com/office/drawing/2014/main" id="{C6A702DB-EC4B-3AE7-203F-E8448AA9DC6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693048" y="2781300"/>
            <a:ext cx="8677275" cy="7059005"/>
          </a:xfrm>
          <a:prstGeom prst="rect">
            <a:avLst/>
          </a:prstGeom>
        </p:spPr>
      </p:pic>
      <p:sp>
        <p:nvSpPr>
          <p:cNvPr id="8" name="TextBox 7"/>
          <p:cNvSpPr txBox="1"/>
          <p:nvPr/>
        </p:nvSpPr>
        <p:spPr>
          <a:xfrm>
            <a:off x="0" y="3924300"/>
            <a:ext cx="7310718" cy="2554545"/>
          </a:xfrm>
          <a:prstGeom prst="rect">
            <a:avLst/>
          </a:prstGeom>
          <a:noFill/>
        </p:spPr>
        <p:txBody>
          <a:bodyPr wrap="square" rtlCol="0">
            <a:spAutoFit/>
          </a:bodyPr>
          <a:lstStyle/>
          <a:p>
            <a:r>
              <a:rPr lang="en-US" sz="2000" dirty="0">
                <a:latin typeface="Red Hat Display" panose="020B0604020202020204" charset="0"/>
              </a:rPr>
              <a:t>-How can family income and parent education level affect choosing a certain department and student's final score? </a:t>
            </a:r>
            <a:br>
              <a:rPr lang="en-US" sz="2000" dirty="0">
                <a:latin typeface="Red Hat Display" panose="020B0604020202020204" charset="0"/>
              </a:rPr>
            </a:br>
            <a:r>
              <a:rPr lang="en-US" sz="2000" dirty="0">
                <a:latin typeface="Red Hat Display" panose="020B0604020202020204" charset="0"/>
              </a:rPr>
              <a:t>-These boxplots show how final scores differ across departments based on family income and parent's education level.</a:t>
            </a:r>
            <a:br>
              <a:rPr lang="en-US" sz="2000" dirty="0">
                <a:latin typeface="Red Hat Display" panose="020B0604020202020204" charset="0"/>
              </a:rPr>
            </a:br>
            <a:r>
              <a:rPr lang="en-US" sz="2000" dirty="0">
                <a:latin typeface="Red Hat Display" panose="020B0604020202020204" charset="0"/>
              </a:rPr>
              <a:t>-Each subplot represents a department.</a:t>
            </a:r>
            <a:br>
              <a:rPr lang="en-US" sz="2000" dirty="0">
                <a:latin typeface="Red Hat Display" panose="020B0604020202020204" charset="0"/>
              </a:rPr>
            </a:br>
            <a:r>
              <a:rPr lang="en-US" sz="2000" dirty="0">
                <a:latin typeface="Red Hat Display" panose="020B0604020202020204" charset="0"/>
              </a:rPr>
              <a:t>-Students with higher parental education and higher income show slightly better scores.</a:t>
            </a:r>
          </a:p>
        </p:txBody>
      </p:sp>
    </p:spTree>
    <p:extLst>
      <p:ext uri="{BB962C8B-B14F-4D97-AF65-F5344CB8AC3E}">
        <p14:creationId xmlns:p14="http://schemas.microsoft.com/office/powerpoint/2010/main" val="12378302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BFCFE"/>
        </a:solidFill>
        <a:effectLst/>
      </p:bgPr>
    </p:bg>
    <p:spTree>
      <p:nvGrpSpPr>
        <p:cNvPr id="1" name="">
          <a:extLst>
            <a:ext uri="{FF2B5EF4-FFF2-40B4-BE49-F238E27FC236}">
              <a16:creationId xmlns:a16="http://schemas.microsoft.com/office/drawing/2014/main" id="{E377F0CE-500C-52DF-016B-00D3A0AACFBA}"/>
            </a:ext>
          </a:extLst>
        </p:cNvPr>
        <p:cNvGrpSpPr/>
        <p:nvPr/>
      </p:nvGrpSpPr>
      <p:grpSpPr>
        <a:xfrm>
          <a:off x="0" y="0"/>
          <a:ext cx="0" cy="0"/>
          <a:chOff x="0" y="0"/>
          <a:chExt cx="0" cy="0"/>
        </a:xfrm>
      </p:grpSpPr>
      <p:sp>
        <p:nvSpPr>
          <p:cNvPr id="28" name="Freeform 28">
            <a:extLst>
              <a:ext uri="{FF2B5EF4-FFF2-40B4-BE49-F238E27FC236}">
                <a16:creationId xmlns:a16="http://schemas.microsoft.com/office/drawing/2014/main" id="{F3BAEC85-1E7E-B17C-696D-BA63DADF01A5}"/>
              </a:ext>
            </a:extLst>
          </p:cNvPr>
          <p:cNvSpPr/>
          <p:nvPr/>
        </p:nvSpPr>
        <p:spPr>
          <a:xfrm rot="9426524">
            <a:off x="-3984660" y="-4765086"/>
            <a:ext cx="9442126" cy="8000056"/>
          </a:xfrm>
          <a:custGeom>
            <a:avLst/>
            <a:gdLst/>
            <a:ahLst/>
            <a:cxnLst/>
            <a:rect l="l" t="t" r="r" b="b"/>
            <a:pathLst>
              <a:path w="9442126" h="8000056">
                <a:moveTo>
                  <a:pt x="0" y="0"/>
                </a:moveTo>
                <a:lnTo>
                  <a:pt x="9442126" y="0"/>
                </a:lnTo>
                <a:lnTo>
                  <a:pt x="9442126" y="8000056"/>
                </a:lnTo>
                <a:lnTo>
                  <a:pt x="0" y="8000056"/>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2" name="TextBox 2">
            <a:extLst>
              <a:ext uri="{FF2B5EF4-FFF2-40B4-BE49-F238E27FC236}">
                <a16:creationId xmlns:a16="http://schemas.microsoft.com/office/drawing/2014/main" id="{31AB02CA-2C51-E6D2-D8E4-1FEFD8CB78F4}"/>
              </a:ext>
            </a:extLst>
          </p:cNvPr>
          <p:cNvSpPr txBox="1"/>
          <p:nvPr/>
        </p:nvSpPr>
        <p:spPr>
          <a:xfrm>
            <a:off x="1828800" y="1409700"/>
            <a:ext cx="12177233" cy="700256"/>
          </a:xfrm>
          <a:prstGeom prst="rect">
            <a:avLst/>
          </a:prstGeom>
        </p:spPr>
        <p:txBody>
          <a:bodyPr wrap="square" lIns="0" tIns="0" rIns="0" bIns="0" rtlCol="0" anchor="t">
            <a:spAutoFit/>
          </a:bodyPr>
          <a:lstStyle/>
          <a:p>
            <a:pPr>
              <a:lnSpc>
                <a:spcPts val="6065"/>
              </a:lnSpc>
            </a:pPr>
            <a:r>
              <a:rPr lang="en-US" sz="3200" b="1" dirty="0">
                <a:solidFill>
                  <a:schemeClr val="tx2"/>
                </a:solidFill>
                <a:effectLst>
                  <a:outerShdw blurRad="38100" dist="38100" dir="2700000" algn="tl">
                    <a:srgbClr val="000000">
                      <a:alpha val="43137"/>
                    </a:srgbClr>
                  </a:outerShdw>
                </a:effectLst>
                <a:latin typeface="Red Hat Display" panose="020B0604020202020204" charset="0"/>
              </a:rPr>
              <a:t>Does sleeping hours per night affect students' attendance?</a:t>
            </a:r>
            <a:endParaRPr lang="en-US" sz="8800" b="1" dirty="0">
              <a:solidFill>
                <a:schemeClr val="tx2"/>
              </a:solidFill>
              <a:effectLst>
                <a:outerShdw blurRad="38100" dist="38100" dir="2700000" algn="tl">
                  <a:srgbClr val="000000">
                    <a:alpha val="43137"/>
                  </a:srgbClr>
                </a:outerShdw>
              </a:effectLst>
              <a:latin typeface="Red Hat Display" panose="020B0604020202020204" charset="0"/>
              <a:ea typeface="Red Hat Display Bold"/>
              <a:cs typeface="Red Hat Display Bold"/>
              <a:sym typeface="Red Hat Display Bold"/>
            </a:endParaRPr>
          </a:p>
        </p:txBody>
      </p:sp>
      <p:sp>
        <p:nvSpPr>
          <p:cNvPr id="27" name="Freeform 27">
            <a:extLst>
              <a:ext uri="{FF2B5EF4-FFF2-40B4-BE49-F238E27FC236}">
                <a16:creationId xmlns:a16="http://schemas.microsoft.com/office/drawing/2014/main" id="{861DA4DF-D453-D7D6-A418-52A84712FAD3}"/>
              </a:ext>
            </a:extLst>
          </p:cNvPr>
          <p:cNvSpPr/>
          <p:nvPr/>
        </p:nvSpPr>
        <p:spPr>
          <a:xfrm rot="-2080684">
            <a:off x="10082077" y="8242051"/>
            <a:ext cx="10960234" cy="7472887"/>
          </a:xfrm>
          <a:custGeom>
            <a:avLst/>
            <a:gdLst/>
            <a:ahLst/>
            <a:cxnLst/>
            <a:rect l="l" t="t" r="r" b="b"/>
            <a:pathLst>
              <a:path w="10960234" h="7472887">
                <a:moveTo>
                  <a:pt x="0" y="0"/>
                </a:moveTo>
                <a:lnTo>
                  <a:pt x="10960235" y="0"/>
                </a:lnTo>
                <a:lnTo>
                  <a:pt x="10960235" y="7472887"/>
                </a:lnTo>
                <a:lnTo>
                  <a:pt x="0" y="7472887"/>
                </a:lnTo>
                <a:lnTo>
                  <a:pt x="0" y="0"/>
                </a:lnTo>
                <a:close/>
              </a:path>
            </a:pathLst>
          </a:custGeom>
          <a:blipFill>
            <a:blip r:embed="rId4">
              <a:alphaModFix amt="50000"/>
              <a:extLst>
                <a:ext uri="{96DAC541-7B7A-43D3-8B79-37D633B846F1}">
                  <asvg:svgBlip xmlns:asvg="http://schemas.microsoft.com/office/drawing/2016/SVG/main" r:embed="rId5"/>
                </a:ext>
              </a:extLst>
            </a:blip>
            <a:stretch>
              <a:fillRect/>
            </a:stretch>
          </a:blipFill>
        </p:spPr>
        <p:txBody>
          <a:bodyPr/>
          <a:lstStyle/>
          <a:p>
            <a:endParaRPr lang="en-US"/>
          </a:p>
        </p:txBody>
      </p:sp>
      <p:sp>
        <p:nvSpPr>
          <p:cNvPr id="29" name="Freeform 29">
            <a:extLst>
              <a:ext uri="{FF2B5EF4-FFF2-40B4-BE49-F238E27FC236}">
                <a16:creationId xmlns:a16="http://schemas.microsoft.com/office/drawing/2014/main" id="{CE23851D-F983-C782-21F3-E561E4730D0D}"/>
              </a:ext>
            </a:extLst>
          </p:cNvPr>
          <p:cNvSpPr/>
          <p:nvPr/>
        </p:nvSpPr>
        <p:spPr>
          <a:xfrm rot="-2624874">
            <a:off x="-884948" y="9077955"/>
            <a:ext cx="3242701" cy="1827704"/>
          </a:xfrm>
          <a:custGeom>
            <a:avLst/>
            <a:gdLst/>
            <a:ahLst/>
            <a:cxnLst/>
            <a:rect l="l" t="t" r="r" b="b"/>
            <a:pathLst>
              <a:path w="3242701" h="1827704">
                <a:moveTo>
                  <a:pt x="0" y="0"/>
                </a:moveTo>
                <a:lnTo>
                  <a:pt x="3242701" y="0"/>
                </a:lnTo>
                <a:lnTo>
                  <a:pt x="3242701" y="1827704"/>
                </a:lnTo>
                <a:lnTo>
                  <a:pt x="0" y="182770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30" name="Freeform 30">
            <a:extLst>
              <a:ext uri="{FF2B5EF4-FFF2-40B4-BE49-F238E27FC236}">
                <a16:creationId xmlns:a16="http://schemas.microsoft.com/office/drawing/2014/main" id="{0AC48562-D31D-D7CF-D768-245DA477AB7B}"/>
              </a:ext>
            </a:extLst>
          </p:cNvPr>
          <p:cNvSpPr/>
          <p:nvPr/>
        </p:nvSpPr>
        <p:spPr>
          <a:xfrm rot="2830696">
            <a:off x="16075185" y="-1028700"/>
            <a:ext cx="2835471" cy="4114800"/>
          </a:xfrm>
          <a:custGeom>
            <a:avLst/>
            <a:gdLst/>
            <a:ahLst/>
            <a:cxnLst/>
            <a:rect l="l" t="t" r="r" b="b"/>
            <a:pathLst>
              <a:path w="2835471" h="4114800">
                <a:moveTo>
                  <a:pt x="0" y="0"/>
                </a:moveTo>
                <a:lnTo>
                  <a:pt x="2835471" y="0"/>
                </a:lnTo>
                <a:lnTo>
                  <a:pt x="2835471"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pic>
        <p:nvPicPr>
          <p:cNvPr id="4" name="Picture 3" descr="A graph with numbers and lines&#10;&#10;AI-generated content may be incorrect.">
            <a:extLst>
              <a:ext uri="{FF2B5EF4-FFF2-40B4-BE49-F238E27FC236}">
                <a16:creationId xmlns:a16="http://schemas.microsoft.com/office/drawing/2014/main" id="{949D3CCC-92DC-C78A-843A-68067C40CE02}"/>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915782" y="2705100"/>
            <a:ext cx="7577138" cy="7034530"/>
          </a:xfrm>
          <a:prstGeom prst="rect">
            <a:avLst/>
          </a:prstGeom>
        </p:spPr>
      </p:pic>
      <p:sp>
        <p:nvSpPr>
          <p:cNvPr id="8" name="TextBox 7"/>
          <p:cNvSpPr txBox="1"/>
          <p:nvPr/>
        </p:nvSpPr>
        <p:spPr>
          <a:xfrm>
            <a:off x="0" y="3924300"/>
            <a:ext cx="7310718" cy="1015663"/>
          </a:xfrm>
          <a:prstGeom prst="rect">
            <a:avLst/>
          </a:prstGeom>
          <a:noFill/>
        </p:spPr>
        <p:txBody>
          <a:bodyPr wrap="square" rtlCol="0">
            <a:spAutoFit/>
          </a:bodyPr>
          <a:lstStyle/>
          <a:p>
            <a:r>
              <a:rPr lang="en-US" sz="2000" dirty="0">
                <a:latin typeface="Red Hat Display" panose="020B0604020202020204" charset="0"/>
              </a:rPr>
              <a:t>-Do sleeping hours per night affect students' attendance?</a:t>
            </a:r>
            <a:br>
              <a:rPr lang="en-US" sz="2000" dirty="0">
                <a:latin typeface="Red Hat Display" panose="020B0604020202020204" charset="0"/>
              </a:rPr>
            </a:br>
            <a:r>
              <a:rPr lang="en-US" sz="2000" dirty="0">
                <a:latin typeface="Red Hat Display" panose="020B0604020202020204" charset="0"/>
              </a:rPr>
              <a:t>-Box plot to visualize the relationship between attendance percentage and sleep hours per night among students</a:t>
            </a:r>
          </a:p>
        </p:txBody>
      </p:sp>
    </p:spTree>
    <p:extLst>
      <p:ext uri="{BB962C8B-B14F-4D97-AF65-F5344CB8AC3E}">
        <p14:creationId xmlns:p14="http://schemas.microsoft.com/office/powerpoint/2010/main" val="25447996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BFCFE"/>
        </a:solidFill>
        <a:effectLst/>
      </p:bgPr>
    </p:bg>
    <p:spTree>
      <p:nvGrpSpPr>
        <p:cNvPr id="1" name="">
          <a:extLst>
            <a:ext uri="{FF2B5EF4-FFF2-40B4-BE49-F238E27FC236}">
              <a16:creationId xmlns:a16="http://schemas.microsoft.com/office/drawing/2014/main" id="{8B642D9B-9799-8B2B-66AA-75989B1CEACC}"/>
            </a:ext>
          </a:extLst>
        </p:cNvPr>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7162800" y="3261583"/>
            <a:ext cx="9829800" cy="6301517"/>
          </a:xfrm>
          <a:prstGeom prst="rect">
            <a:avLst/>
          </a:prstGeom>
        </p:spPr>
      </p:pic>
      <p:sp>
        <p:nvSpPr>
          <p:cNvPr id="28" name="Freeform 28">
            <a:extLst>
              <a:ext uri="{FF2B5EF4-FFF2-40B4-BE49-F238E27FC236}">
                <a16:creationId xmlns:a16="http://schemas.microsoft.com/office/drawing/2014/main" id="{19524F6F-5853-C6C0-0E86-13B49A66BD03}"/>
              </a:ext>
            </a:extLst>
          </p:cNvPr>
          <p:cNvSpPr/>
          <p:nvPr/>
        </p:nvSpPr>
        <p:spPr>
          <a:xfrm rot="9426524">
            <a:off x="-3984660" y="-4765086"/>
            <a:ext cx="9442126" cy="8000056"/>
          </a:xfrm>
          <a:custGeom>
            <a:avLst/>
            <a:gdLst/>
            <a:ahLst/>
            <a:cxnLst/>
            <a:rect l="l" t="t" r="r" b="b"/>
            <a:pathLst>
              <a:path w="9442126" h="8000056">
                <a:moveTo>
                  <a:pt x="0" y="0"/>
                </a:moveTo>
                <a:lnTo>
                  <a:pt x="9442126" y="0"/>
                </a:lnTo>
                <a:lnTo>
                  <a:pt x="9442126" y="8000056"/>
                </a:lnTo>
                <a:lnTo>
                  <a:pt x="0" y="8000056"/>
                </a:lnTo>
                <a:lnTo>
                  <a:pt x="0" y="0"/>
                </a:lnTo>
                <a:close/>
              </a:path>
            </a:pathLst>
          </a:custGeom>
          <a:blipFill>
            <a:blip r:embed="rId3">
              <a:alphaModFix amt="50000"/>
              <a:extLst>
                <a:ext uri="{96DAC541-7B7A-43D3-8B79-37D633B846F1}">
                  <asvg:svgBlip xmlns:asvg="http://schemas.microsoft.com/office/drawing/2016/SVG/main" r:embed="rId4"/>
                </a:ext>
              </a:extLst>
            </a:blip>
            <a:stretch>
              <a:fillRect/>
            </a:stretch>
          </a:blipFill>
        </p:spPr>
        <p:txBody>
          <a:bodyPr/>
          <a:lstStyle/>
          <a:p>
            <a:endParaRPr lang="en-US"/>
          </a:p>
        </p:txBody>
      </p:sp>
      <p:sp>
        <p:nvSpPr>
          <p:cNvPr id="2" name="TextBox 2">
            <a:extLst>
              <a:ext uri="{FF2B5EF4-FFF2-40B4-BE49-F238E27FC236}">
                <a16:creationId xmlns:a16="http://schemas.microsoft.com/office/drawing/2014/main" id="{C655C7EC-4739-4EF5-97B1-BF48B9340D82}"/>
              </a:ext>
            </a:extLst>
          </p:cNvPr>
          <p:cNvSpPr txBox="1"/>
          <p:nvPr/>
        </p:nvSpPr>
        <p:spPr>
          <a:xfrm>
            <a:off x="1219200" y="1779061"/>
            <a:ext cx="11811000" cy="1482522"/>
          </a:xfrm>
          <a:prstGeom prst="rect">
            <a:avLst/>
          </a:prstGeom>
        </p:spPr>
        <p:txBody>
          <a:bodyPr wrap="square" lIns="0" tIns="0" rIns="0" bIns="0" rtlCol="0" anchor="t">
            <a:spAutoFit/>
          </a:bodyPr>
          <a:lstStyle/>
          <a:p>
            <a:pPr>
              <a:lnSpc>
                <a:spcPts val="6065"/>
              </a:lnSpc>
            </a:pPr>
            <a:r>
              <a:rPr lang="en-US" sz="3200" b="1" dirty="0">
                <a:solidFill>
                  <a:schemeClr val="tx2"/>
                </a:solidFill>
                <a:effectLst>
                  <a:outerShdw blurRad="38100" dist="38100" dir="2700000" algn="tl">
                    <a:srgbClr val="000000">
                      <a:alpha val="43137"/>
                    </a:srgbClr>
                  </a:outerShdw>
                </a:effectLst>
                <a:latin typeface="Red Hat Display" panose="020B0604020202020204" charset="0"/>
              </a:rPr>
              <a:t>How do letter grades and their assigned meanings reflect students’ total scores across different departments?</a:t>
            </a:r>
            <a:endParaRPr lang="en-US" sz="8800" b="1" dirty="0">
              <a:solidFill>
                <a:schemeClr val="tx2"/>
              </a:solidFill>
              <a:effectLst>
                <a:outerShdw blurRad="38100" dist="38100" dir="2700000" algn="tl">
                  <a:srgbClr val="000000">
                    <a:alpha val="43137"/>
                  </a:srgbClr>
                </a:outerShdw>
              </a:effectLst>
              <a:latin typeface="Red Hat Display" panose="020B0604020202020204" charset="0"/>
              <a:ea typeface="Red Hat Display Bold"/>
              <a:cs typeface="Red Hat Display Bold"/>
              <a:sym typeface="Red Hat Display Bold"/>
            </a:endParaRPr>
          </a:p>
        </p:txBody>
      </p:sp>
      <p:sp>
        <p:nvSpPr>
          <p:cNvPr id="27" name="Freeform 27">
            <a:extLst>
              <a:ext uri="{FF2B5EF4-FFF2-40B4-BE49-F238E27FC236}">
                <a16:creationId xmlns:a16="http://schemas.microsoft.com/office/drawing/2014/main" id="{D0E5E6B2-31F2-0B0D-2589-5F86B402E739}"/>
              </a:ext>
            </a:extLst>
          </p:cNvPr>
          <p:cNvSpPr/>
          <p:nvPr/>
        </p:nvSpPr>
        <p:spPr>
          <a:xfrm rot="-2080684">
            <a:off x="10082077" y="8242051"/>
            <a:ext cx="10960234" cy="7472887"/>
          </a:xfrm>
          <a:custGeom>
            <a:avLst/>
            <a:gdLst/>
            <a:ahLst/>
            <a:cxnLst/>
            <a:rect l="l" t="t" r="r" b="b"/>
            <a:pathLst>
              <a:path w="10960234" h="7472887">
                <a:moveTo>
                  <a:pt x="0" y="0"/>
                </a:moveTo>
                <a:lnTo>
                  <a:pt x="10960235" y="0"/>
                </a:lnTo>
                <a:lnTo>
                  <a:pt x="10960235" y="7472887"/>
                </a:lnTo>
                <a:lnTo>
                  <a:pt x="0" y="7472887"/>
                </a:lnTo>
                <a:lnTo>
                  <a:pt x="0" y="0"/>
                </a:lnTo>
                <a:close/>
              </a:path>
            </a:pathLst>
          </a:custGeom>
          <a:blipFill>
            <a:blip r:embed="rId5">
              <a:alphaModFix amt="50000"/>
              <a:extLst>
                <a:ext uri="{96DAC541-7B7A-43D3-8B79-37D633B846F1}">
                  <asvg:svgBlip xmlns:asvg="http://schemas.microsoft.com/office/drawing/2016/SVG/main" r:embed="rId6"/>
                </a:ext>
              </a:extLst>
            </a:blip>
            <a:stretch>
              <a:fillRect/>
            </a:stretch>
          </a:blipFill>
        </p:spPr>
        <p:txBody>
          <a:bodyPr/>
          <a:lstStyle/>
          <a:p>
            <a:endParaRPr lang="en-US"/>
          </a:p>
        </p:txBody>
      </p:sp>
      <p:sp>
        <p:nvSpPr>
          <p:cNvPr id="29" name="Freeform 29">
            <a:extLst>
              <a:ext uri="{FF2B5EF4-FFF2-40B4-BE49-F238E27FC236}">
                <a16:creationId xmlns:a16="http://schemas.microsoft.com/office/drawing/2014/main" id="{D1D4296D-45F6-B7FC-B14B-B9BE9C79252A}"/>
              </a:ext>
            </a:extLst>
          </p:cNvPr>
          <p:cNvSpPr/>
          <p:nvPr/>
        </p:nvSpPr>
        <p:spPr>
          <a:xfrm rot="-2624874">
            <a:off x="-884948" y="9077955"/>
            <a:ext cx="3242701" cy="1827704"/>
          </a:xfrm>
          <a:custGeom>
            <a:avLst/>
            <a:gdLst/>
            <a:ahLst/>
            <a:cxnLst/>
            <a:rect l="l" t="t" r="r" b="b"/>
            <a:pathLst>
              <a:path w="3242701" h="1827704">
                <a:moveTo>
                  <a:pt x="0" y="0"/>
                </a:moveTo>
                <a:lnTo>
                  <a:pt x="3242701" y="0"/>
                </a:lnTo>
                <a:lnTo>
                  <a:pt x="3242701" y="1827704"/>
                </a:lnTo>
                <a:lnTo>
                  <a:pt x="0" y="182770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30" name="Freeform 30">
            <a:extLst>
              <a:ext uri="{FF2B5EF4-FFF2-40B4-BE49-F238E27FC236}">
                <a16:creationId xmlns:a16="http://schemas.microsoft.com/office/drawing/2014/main" id="{B307C99D-EA1B-8C53-DC7C-96F57EBB77C5}"/>
              </a:ext>
            </a:extLst>
          </p:cNvPr>
          <p:cNvSpPr/>
          <p:nvPr/>
        </p:nvSpPr>
        <p:spPr>
          <a:xfrm rot="2830696">
            <a:off x="16075185" y="-1028700"/>
            <a:ext cx="2835471" cy="4114800"/>
          </a:xfrm>
          <a:custGeom>
            <a:avLst/>
            <a:gdLst/>
            <a:ahLst/>
            <a:cxnLst/>
            <a:rect l="l" t="t" r="r" b="b"/>
            <a:pathLst>
              <a:path w="2835471" h="4114800">
                <a:moveTo>
                  <a:pt x="0" y="0"/>
                </a:moveTo>
                <a:lnTo>
                  <a:pt x="2835471" y="0"/>
                </a:lnTo>
                <a:lnTo>
                  <a:pt x="2835471" y="4114800"/>
                </a:lnTo>
                <a:lnTo>
                  <a:pt x="0" y="411480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8" name="TextBox 7"/>
          <p:cNvSpPr txBox="1"/>
          <p:nvPr/>
        </p:nvSpPr>
        <p:spPr>
          <a:xfrm>
            <a:off x="0" y="3924300"/>
            <a:ext cx="7310718" cy="1938992"/>
          </a:xfrm>
          <a:prstGeom prst="rect">
            <a:avLst/>
          </a:prstGeom>
          <a:noFill/>
        </p:spPr>
        <p:txBody>
          <a:bodyPr wrap="square" rtlCol="0">
            <a:spAutoFit/>
          </a:bodyPr>
          <a:lstStyle/>
          <a:p>
            <a:r>
              <a:rPr lang="en-US" sz="2000" dirty="0">
                <a:latin typeface="Red Hat Display" panose="020B0604020202020204" charset="0"/>
              </a:rPr>
              <a:t>-Q: What impact do Family Income Level and GPA have on a student's Assigned Meaning?</a:t>
            </a:r>
            <a:br>
              <a:rPr lang="en-US" sz="2000" dirty="0">
                <a:latin typeface="Red Hat Display" panose="020B0604020202020204" charset="0"/>
              </a:rPr>
            </a:br>
            <a:r>
              <a:rPr lang="en-US" sz="2000" dirty="0">
                <a:latin typeface="Red Hat Display" panose="020B0604020202020204" charset="0"/>
              </a:rPr>
              <a:t>-Visualizing the pivot table as a </a:t>
            </a:r>
            <a:r>
              <a:rPr lang="en-US" sz="2000" dirty="0" err="1">
                <a:latin typeface="Red Hat Display" panose="020B0604020202020204" charset="0"/>
              </a:rPr>
              <a:t>heatmap</a:t>
            </a:r>
            <a:r>
              <a:rPr lang="en-US" sz="2000" dirty="0">
                <a:latin typeface="Red Hat Display" panose="020B0604020202020204" charset="0"/>
              </a:rPr>
              <a:t> to make patterns easier </a:t>
            </a:r>
            <a:br>
              <a:rPr lang="en-US" sz="2000" dirty="0">
                <a:latin typeface="Red Hat Display" panose="020B0604020202020204" charset="0"/>
              </a:rPr>
            </a:br>
            <a:r>
              <a:rPr lang="en-US" sz="2000" dirty="0">
                <a:latin typeface="Red Hat Display" panose="020B0604020202020204" charset="0"/>
              </a:rPr>
              <a:t>-</a:t>
            </a:r>
            <a:r>
              <a:rPr lang="en-US" sz="2000" dirty="0" err="1">
                <a:latin typeface="Red Hat Display" panose="020B0604020202020204" charset="0"/>
              </a:rPr>
              <a:t>Heatmaps</a:t>
            </a:r>
            <a:r>
              <a:rPr lang="en-US" sz="2000" dirty="0">
                <a:latin typeface="Red Hat Display" panose="020B0604020202020204" charset="0"/>
              </a:rPr>
              <a:t> are effective for showing intensity or frequency distributions across two categorical variables.</a:t>
            </a:r>
          </a:p>
        </p:txBody>
      </p:sp>
    </p:spTree>
    <p:extLst>
      <p:ext uri="{BB962C8B-B14F-4D97-AF65-F5344CB8AC3E}">
        <p14:creationId xmlns:p14="http://schemas.microsoft.com/office/powerpoint/2010/main" val="17487759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BFCFE"/>
        </a:solidFill>
        <a:effectLst/>
      </p:bgPr>
    </p:bg>
    <p:spTree>
      <p:nvGrpSpPr>
        <p:cNvPr id="1" name=""/>
        <p:cNvGrpSpPr/>
        <p:nvPr/>
      </p:nvGrpSpPr>
      <p:grpSpPr>
        <a:xfrm>
          <a:off x="0" y="0"/>
          <a:ext cx="0" cy="0"/>
          <a:chOff x="0" y="0"/>
          <a:chExt cx="0" cy="0"/>
        </a:xfrm>
      </p:grpSpPr>
      <p:sp>
        <p:nvSpPr>
          <p:cNvPr id="28" name="Freeform 28"/>
          <p:cNvSpPr/>
          <p:nvPr/>
        </p:nvSpPr>
        <p:spPr>
          <a:xfrm rot="9426524">
            <a:off x="-3984660" y="-4765086"/>
            <a:ext cx="9442126" cy="8000056"/>
          </a:xfrm>
          <a:custGeom>
            <a:avLst/>
            <a:gdLst/>
            <a:ahLst/>
            <a:cxnLst/>
            <a:rect l="l" t="t" r="r" b="b"/>
            <a:pathLst>
              <a:path w="9442126" h="8000056">
                <a:moveTo>
                  <a:pt x="0" y="0"/>
                </a:moveTo>
                <a:lnTo>
                  <a:pt x="9442126" y="0"/>
                </a:lnTo>
                <a:lnTo>
                  <a:pt x="9442126" y="8000056"/>
                </a:lnTo>
                <a:lnTo>
                  <a:pt x="0" y="8000056"/>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US" dirty="0"/>
          </a:p>
        </p:txBody>
      </p:sp>
      <p:sp>
        <p:nvSpPr>
          <p:cNvPr id="2" name="TextBox 2"/>
          <p:cNvSpPr txBox="1"/>
          <p:nvPr/>
        </p:nvSpPr>
        <p:spPr>
          <a:xfrm>
            <a:off x="736103" y="1181100"/>
            <a:ext cx="11811000" cy="1468287"/>
          </a:xfrm>
          <a:prstGeom prst="rect">
            <a:avLst/>
          </a:prstGeom>
        </p:spPr>
        <p:txBody>
          <a:bodyPr wrap="square" lIns="0" tIns="0" rIns="0" bIns="0" rtlCol="0" anchor="t">
            <a:spAutoFit/>
          </a:bodyPr>
          <a:lstStyle/>
          <a:p>
            <a:pPr>
              <a:lnSpc>
                <a:spcPts val="6065"/>
              </a:lnSpc>
            </a:pPr>
            <a:r>
              <a:rPr lang="en-US" sz="3200" b="1" dirty="0">
                <a:solidFill>
                  <a:schemeClr val="accent1">
                    <a:lumMod val="75000"/>
                  </a:schemeClr>
                </a:solidFill>
                <a:effectLst>
                  <a:outerShdw blurRad="38100" dist="38100" dir="2700000" algn="tl">
                    <a:srgbClr val="000000">
                      <a:alpha val="43137"/>
                    </a:srgbClr>
                  </a:outerShdw>
                </a:effectLst>
                <a:latin typeface="Red Hat Display" panose="020B0604020202020204" charset="0"/>
              </a:rPr>
              <a:t>What patterns emerge between Grade/mark, Assigned meaning, </a:t>
            </a:r>
            <a:r>
              <a:rPr lang="en-US" sz="3200" b="1" dirty="0" err="1">
                <a:solidFill>
                  <a:schemeClr val="accent1">
                    <a:lumMod val="75000"/>
                  </a:schemeClr>
                </a:solidFill>
                <a:effectLst>
                  <a:outerShdw blurRad="38100" dist="38100" dir="2700000" algn="tl">
                    <a:srgbClr val="000000">
                      <a:alpha val="43137"/>
                    </a:srgbClr>
                  </a:outerShdw>
                </a:effectLst>
                <a:latin typeface="Red Hat Display" panose="020B0604020202020204" charset="0"/>
              </a:rPr>
              <a:t>Final_Score</a:t>
            </a:r>
            <a:r>
              <a:rPr lang="en-US" sz="3200" b="1" dirty="0">
                <a:solidFill>
                  <a:schemeClr val="accent1">
                    <a:lumMod val="75000"/>
                  </a:schemeClr>
                </a:solidFill>
                <a:effectLst>
                  <a:outerShdw blurRad="38100" dist="38100" dir="2700000" algn="tl">
                    <a:srgbClr val="000000">
                      <a:alpha val="43137"/>
                    </a:srgbClr>
                  </a:outerShdw>
                </a:effectLst>
                <a:latin typeface="Red Hat Display" panose="020B0604020202020204" charset="0"/>
              </a:rPr>
              <a:t>?</a:t>
            </a:r>
            <a:endParaRPr lang="en-US" sz="8800" b="1" dirty="0">
              <a:solidFill>
                <a:schemeClr val="accent1">
                  <a:lumMod val="75000"/>
                </a:schemeClr>
              </a:solidFill>
              <a:effectLst>
                <a:outerShdw blurRad="38100" dist="38100" dir="2700000" algn="tl">
                  <a:srgbClr val="000000">
                    <a:alpha val="43137"/>
                  </a:srgbClr>
                </a:outerShdw>
              </a:effectLst>
              <a:latin typeface="Red Hat Display" panose="020B0604020202020204" charset="0"/>
              <a:ea typeface="Red Hat Display Bold"/>
              <a:cs typeface="Red Hat Display Bold"/>
              <a:sym typeface="Red Hat Display Bold"/>
            </a:endParaRPr>
          </a:p>
        </p:txBody>
      </p:sp>
      <p:sp>
        <p:nvSpPr>
          <p:cNvPr id="27" name="Freeform 27"/>
          <p:cNvSpPr/>
          <p:nvPr/>
        </p:nvSpPr>
        <p:spPr>
          <a:xfrm rot="-2080684">
            <a:off x="10082077" y="8242051"/>
            <a:ext cx="10960234" cy="7472887"/>
          </a:xfrm>
          <a:custGeom>
            <a:avLst/>
            <a:gdLst/>
            <a:ahLst/>
            <a:cxnLst/>
            <a:rect l="l" t="t" r="r" b="b"/>
            <a:pathLst>
              <a:path w="10960234" h="7472887">
                <a:moveTo>
                  <a:pt x="0" y="0"/>
                </a:moveTo>
                <a:lnTo>
                  <a:pt x="10960235" y="0"/>
                </a:lnTo>
                <a:lnTo>
                  <a:pt x="10960235" y="7472887"/>
                </a:lnTo>
                <a:lnTo>
                  <a:pt x="0" y="7472887"/>
                </a:lnTo>
                <a:lnTo>
                  <a:pt x="0" y="0"/>
                </a:lnTo>
                <a:close/>
              </a:path>
            </a:pathLst>
          </a:custGeom>
          <a:blipFill>
            <a:blip r:embed="rId4">
              <a:alphaModFix amt="50000"/>
              <a:extLst>
                <a:ext uri="{96DAC541-7B7A-43D3-8B79-37D633B846F1}">
                  <asvg:svgBlip xmlns:asvg="http://schemas.microsoft.com/office/drawing/2016/SVG/main" r:embed="rId5"/>
                </a:ext>
              </a:extLst>
            </a:blip>
            <a:stretch>
              <a:fillRect/>
            </a:stretch>
          </a:blipFill>
        </p:spPr>
        <p:txBody>
          <a:bodyPr/>
          <a:lstStyle/>
          <a:p>
            <a:endParaRPr lang="en-US"/>
          </a:p>
        </p:txBody>
      </p:sp>
      <p:sp>
        <p:nvSpPr>
          <p:cNvPr id="29" name="Freeform 29"/>
          <p:cNvSpPr/>
          <p:nvPr/>
        </p:nvSpPr>
        <p:spPr>
          <a:xfrm rot="-2624874">
            <a:off x="-884948" y="9077955"/>
            <a:ext cx="3242701" cy="1827704"/>
          </a:xfrm>
          <a:custGeom>
            <a:avLst/>
            <a:gdLst/>
            <a:ahLst/>
            <a:cxnLst/>
            <a:rect l="l" t="t" r="r" b="b"/>
            <a:pathLst>
              <a:path w="3242701" h="1827704">
                <a:moveTo>
                  <a:pt x="0" y="0"/>
                </a:moveTo>
                <a:lnTo>
                  <a:pt x="3242701" y="0"/>
                </a:lnTo>
                <a:lnTo>
                  <a:pt x="3242701" y="1827704"/>
                </a:lnTo>
                <a:lnTo>
                  <a:pt x="0" y="182770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30" name="Freeform 30"/>
          <p:cNvSpPr/>
          <p:nvPr/>
        </p:nvSpPr>
        <p:spPr>
          <a:xfrm rot="2830696">
            <a:off x="16075185" y="-1028700"/>
            <a:ext cx="2835471" cy="4114800"/>
          </a:xfrm>
          <a:custGeom>
            <a:avLst/>
            <a:gdLst/>
            <a:ahLst/>
            <a:cxnLst/>
            <a:rect l="l" t="t" r="r" b="b"/>
            <a:pathLst>
              <a:path w="2835471" h="4114800">
                <a:moveTo>
                  <a:pt x="0" y="0"/>
                </a:moveTo>
                <a:lnTo>
                  <a:pt x="2835471" y="0"/>
                </a:lnTo>
                <a:lnTo>
                  <a:pt x="2835471"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pic>
        <p:nvPicPr>
          <p:cNvPr id="5" name="Picture 4" descr="A graph showing the average score&#10;&#10;AI-generated content may be incorrect.">
            <a:extLst>
              <a:ext uri="{FF2B5EF4-FFF2-40B4-BE49-F238E27FC236}">
                <a16:creationId xmlns:a16="http://schemas.microsoft.com/office/drawing/2014/main" id="{62081498-A2EB-13E6-D3BE-026563E031E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041340" y="3314700"/>
            <a:ext cx="10420350" cy="6383327"/>
          </a:xfrm>
          <a:prstGeom prst="rect">
            <a:avLst/>
          </a:prstGeom>
        </p:spPr>
      </p:pic>
      <p:sp>
        <p:nvSpPr>
          <p:cNvPr id="8" name="TextBox 7"/>
          <p:cNvSpPr txBox="1"/>
          <p:nvPr/>
        </p:nvSpPr>
        <p:spPr>
          <a:xfrm>
            <a:off x="0" y="3924300"/>
            <a:ext cx="7310718" cy="3170099"/>
          </a:xfrm>
          <a:prstGeom prst="rect">
            <a:avLst/>
          </a:prstGeom>
          <a:noFill/>
        </p:spPr>
        <p:txBody>
          <a:bodyPr wrap="square" rtlCol="0">
            <a:spAutoFit/>
          </a:bodyPr>
          <a:lstStyle/>
          <a:p>
            <a:r>
              <a:rPr lang="en-US" sz="2000" dirty="0">
                <a:latin typeface="Red Hat Display" panose="020B0604020202020204" charset="0"/>
              </a:rPr>
              <a:t>-What patterns emerge between Grade/mark, Assigned meaning, </a:t>
            </a:r>
            <a:r>
              <a:rPr lang="en-US" sz="2000" dirty="0" err="1">
                <a:latin typeface="Red Hat Display" panose="020B0604020202020204" charset="0"/>
              </a:rPr>
              <a:t>Final_Score</a:t>
            </a:r>
            <a:r>
              <a:rPr lang="en-US" sz="2000" dirty="0">
                <a:latin typeface="Red Hat Display" panose="020B0604020202020204" charset="0"/>
              </a:rPr>
              <a:t>? </a:t>
            </a:r>
            <a:br>
              <a:rPr lang="en-US" sz="2000" dirty="0">
                <a:latin typeface="Red Hat Display" panose="020B0604020202020204" charset="0"/>
              </a:rPr>
            </a:br>
            <a:r>
              <a:rPr lang="en-US" sz="2000" dirty="0">
                <a:latin typeface="Red Hat Display" panose="020B0604020202020204" charset="0"/>
              </a:rPr>
              <a:t>-This </a:t>
            </a:r>
            <a:r>
              <a:rPr lang="en-US" sz="2000" dirty="0" err="1">
                <a:latin typeface="Red Hat Display" panose="020B0604020202020204" charset="0"/>
              </a:rPr>
              <a:t>heatmap</a:t>
            </a:r>
            <a:r>
              <a:rPr lang="en-US" sz="2000" dirty="0">
                <a:latin typeface="Red Hat Display" panose="020B0604020202020204" charset="0"/>
              </a:rPr>
              <a:t> shows the average final scores for each combination of grade/mark and its assigned meaning.</a:t>
            </a:r>
            <a:br>
              <a:rPr lang="en-US" sz="2000" dirty="0">
                <a:latin typeface="Red Hat Display" panose="020B0604020202020204" charset="0"/>
              </a:rPr>
            </a:br>
            <a:r>
              <a:rPr lang="en-US" sz="2000" dirty="0">
                <a:latin typeface="Red Hat Display" panose="020B0604020202020204" charset="0"/>
              </a:rPr>
              <a:t>-Darker colors represent higher scores, and lighter ones represent lower scores.</a:t>
            </a:r>
            <a:br>
              <a:rPr lang="en-US" sz="2000" dirty="0">
                <a:latin typeface="Red Hat Display" panose="020B0604020202020204" charset="0"/>
              </a:rPr>
            </a:br>
            <a:r>
              <a:rPr lang="en-US" sz="2000" dirty="0">
                <a:latin typeface="Red Hat Display" panose="020B0604020202020204" charset="0"/>
              </a:rPr>
              <a:t>-For example, students in the 'A16 or A15' range with a 'Beginning' meaning scored highest on average 70.9.</a:t>
            </a:r>
            <a:br>
              <a:rPr lang="en-US" sz="2000" dirty="0">
                <a:latin typeface="Red Hat Display" panose="020B0604020202020204" charset="0"/>
              </a:rPr>
            </a:br>
            <a:r>
              <a:rPr lang="en-US" sz="2000" dirty="0">
                <a:latin typeface="Red Hat Display" panose="020B0604020202020204" charset="0"/>
              </a:rPr>
              <a:t>-This helps us compare how assigned meanings relate to actual performance.</a:t>
            </a:r>
          </a:p>
        </p:txBody>
      </p:sp>
    </p:spTree>
    <p:extLst>
      <p:ext uri="{BB962C8B-B14F-4D97-AF65-F5344CB8AC3E}">
        <p14:creationId xmlns:p14="http://schemas.microsoft.com/office/powerpoint/2010/main" val="35728250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BFCFE"/>
        </a:solidFill>
        <a:effectLst/>
      </p:bgPr>
    </p:bg>
    <p:spTree>
      <p:nvGrpSpPr>
        <p:cNvPr id="1" name="">
          <a:extLst>
            <a:ext uri="{FF2B5EF4-FFF2-40B4-BE49-F238E27FC236}">
              <a16:creationId xmlns:a16="http://schemas.microsoft.com/office/drawing/2014/main" id="{14922807-C155-6398-8A51-59E7C39800BA}"/>
            </a:ext>
          </a:extLst>
        </p:cNvPr>
        <p:cNvGrpSpPr/>
        <p:nvPr/>
      </p:nvGrpSpPr>
      <p:grpSpPr>
        <a:xfrm>
          <a:off x="0" y="0"/>
          <a:ext cx="0" cy="0"/>
          <a:chOff x="0" y="0"/>
          <a:chExt cx="0" cy="0"/>
        </a:xfrm>
      </p:grpSpPr>
      <p:sp>
        <p:nvSpPr>
          <p:cNvPr id="28" name="Freeform 28">
            <a:extLst>
              <a:ext uri="{FF2B5EF4-FFF2-40B4-BE49-F238E27FC236}">
                <a16:creationId xmlns:a16="http://schemas.microsoft.com/office/drawing/2014/main" id="{6EA08857-35D8-8D2C-89AA-4788E35CF20C}"/>
              </a:ext>
            </a:extLst>
          </p:cNvPr>
          <p:cNvSpPr/>
          <p:nvPr/>
        </p:nvSpPr>
        <p:spPr>
          <a:xfrm rot="9426524">
            <a:off x="-3984660" y="-4765086"/>
            <a:ext cx="9442126" cy="8000056"/>
          </a:xfrm>
          <a:custGeom>
            <a:avLst/>
            <a:gdLst/>
            <a:ahLst/>
            <a:cxnLst/>
            <a:rect l="l" t="t" r="r" b="b"/>
            <a:pathLst>
              <a:path w="9442126" h="8000056">
                <a:moveTo>
                  <a:pt x="0" y="0"/>
                </a:moveTo>
                <a:lnTo>
                  <a:pt x="9442126" y="0"/>
                </a:lnTo>
                <a:lnTo>
                  <a:pt x="9442126" y="8000056"/>
                </a:lnTo>
                <a:lnTo>
                  <a:pt x="0" y="8000056"/>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2" name="TextBox 2">
            <a:extLst>
              <a:ext uri="{FF2B5EF4-FFF2-40B4-BE49-F238E27FC236}">
                <a16:creationId xmlns:a16="http://schemas.microsoft.com/office/drawing/2014/main" id="{C39FE40F-FBC0-79FD-EB64-6BDCFC121BD8}"/>
              </a:ext>
            </a:extLst>
          </p:cNvPr>
          <p:cNvSpPr txBox="1"/>
          <p:nvPr/>
        </p:nvSpPr>
        <p:spPr>
          <a:xfrm>
            <a:off x="1157767" y="859045"/>
            <a:ext cx="11811000" cy="1482522"/>
          </a:xfrm>
          <a:prstGeom prst="rect">
            <a:avLst/>
          </a:prstGeom>
        </p:spPr>
        <p:txBody>
          <a:bodyPr wrap="square" lIns="0" tIns="0" rIns="0" bIns="0" rtlCol="0" anchor="t">
            <a:spAutoFit/>
          </a:bodyPr>
          <a:lstStyle/>
          <a:p>
            <a:pPr>
              <a:lnSpc>
                <a:spcPts val="6065"/>
              </a:lnSpc>
            </a:pPr>
            <a:r>
              <a:rPr lang="en-US" sz="3200" b="1" dirty="0">
                <a:solidFill>
                  <a:schemeClr val="tx2"/>
                </a:solidFill>
                <a:effectLst>
                  <a:outerShdw blurRad="38100" dist="38100" dir="2700000" algn="tl">
                    <a:srgbClr val="000000">
                      <a:alpha val="43137"/>
                    </a:srgbClr>
                  </a:outerShdw>
                </a:effectLst>
                <a:latin typeface="Red Hat Display" panose="020B0604020202020204" charset="0"/>
              </a:rPr>
              <a:t>What impact do Family Income Level and GPA have on a student's Assigned Meaning ?</a:t>
            </a:r>
            <a:endParaRPr lang="en-US" sz="8800" b="1" dirty="0">
              <a:solidFill>
                <a:schemeClr val="tx2"/>
              </a:solidFill>
              <a:effectLst>
                <a:outerShdw blurRad="38100" dist="38100" dir="2700000" algn="tl">
                  <a:srgbClr val="000000">
                    <a:alpha val="43137"/>
                  </a:srgbClr>
                </a:outerShdw>
              </a:effectLst>
              <a:latin typeface="Red Hat Display" panose="020B0604020202020204" charset="0"/>
              <a:ea typeface="Red Hat Display Bold"/>
              <a:cs typeface="Red Hat Display Bold"/>
              <a:sym typeface="Red Hat Display Bold"/>
            </a:endParaRPr>
          </a:p>
        </p:txBody>
      </p:sp>
      <p:sp>
        <p:nvSpPr>
          <p:cNvPr id="27" name="Freeform 27">
            <a:extLst>
              <a:ext uri="{FF2B5EF4-FFF2-40B4-BE49-F238E27FC236}">
                <a16:creationId xmlns:a16="http://schemas.microsoft.com/office/drawing/2014/main" id="{7FC1D923-5609-9A7D-E26C-468819E07CAB}"/>
              </a:ext>
            </a:extLst>
          </p:cNvPr>
          <p:cNvSpPr/>
          <p:nvPr/>
        </p:nvSpPr>
        <p:spPr>
          <a:xfrm rot="-2080684">
            <a:off x="10082077" y="8242051"/>
            <a:ext cx="10960234" cy="7472887"/>
          </a:xfrm>
          <a:custGeom>
            <a:avLst/>
            <a:gdLst/>
            <a:ahLst/>
            <a:cxnLst/>
            <a:rect l="l" t="t" r="r" b="b"/>
            <a:pathLst>
              <a:path w="10960234" h="7472887">
                <a:moveTo>
                  <a:pt x="0" y="0"/>
                </a:moveTo>
                <a:lnTo>
                  <a:pt x="10960235" y="0"/>
                </a:lnTo>
                <a:lnTo>
                  <a:pt x="10960235" y="7472887"/>
                </a:lnTo>
                <a:lnTo>
                  <a:pt x="0" y="7472887"/>
                </a:lnTo>
                <a:lnTo>
                  <a:pt x="0" y="0"/>
                </a:lnTo>
                <a:close/>
              </a:path>
            </a:pathLst>
          </a:custGeom>
          <a:blipFill>
            <a:blip r:embed="rId4">
              <a:alphaModFix amt="50000"/>
              <a:extLst>
                <a:ext uri="{96DAC541-7B7A-43D3-8B79-37D633B846F1}">
                  <asvg:svgBlip xmlns:asvg="http://schemas.microsoft.com/office/drawing/2016/SVG/main" r:embed="rId5"/>
                </a:ext>
              </a:extLst>
            </a:blip>
            <a:stretch>
              <a:fillRect/>
            </a:stretch>
          </a:blipFill>
        </p:spPr>
        <p:txBody>
          <a:bodyPr/>
          <a:lstStyle/>
          <a:p>
            <a:endParaRPr lang="en-US"/>
          </a:p>
        </p:txBody>
      </p:sp>
      <p:sp>
        <p:nvSpPr>
          <p:cNvPr id="29" name="Freeform 29">
            <a:extLst>
              <a:ext uri="{FF2B5EF4-FFF2-40B4-BE49-F238E27FC236}">
                <a16:creationId xmlns:a16="http://schemas.microsoft.com/office/drawing/2014/main" id="{7FB0A00D-8475-3D19-A2A2-102954CE84ED}"/>
              </a:ext>
            </a:extLst>
          </p:cNvPr>
          <p:cNvSpPr/>
          <p:nvPr/>
        </p:nvSpPr>
        <p:spPr>
          <a:xfrm rot="-2624874">
            <a:off x="-884948" y="9077955"/>
            <a:ext cx="3242701" cy="1827704"/>
          </a:xfrm>
          <a:custGeom>
            <a:avLst/>
            <a:gdLst/>
            <a:ahLst/>
            <a:cxnLst/>
            <a:rect l="l" t="t" r="r" b="b"/>
            <a:pathLst>
              <a:path w="3242701" h="1827704">
                <a:moveTo>
                  <a:pt x="0" y="0"/>
                </a:moveTo>
                <a:lnTo>
                  <a:pt x="3242701" y="0"/>
                </a:lnTo>
                <a:lnTo>
                  <a:pt x="3242701" y="1827704"/>
                </a:lnTo>
                <a:lnTo>
                  <a:pt x="0" y="182770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30" name="Freeform 30">
            <a:extLst>
              <a:ext uri="{FF2B5EF4-FFF2-40B4-BE49-F238E27FC236}">
                <a16:creationId xmlns:a16="http://schemas.microsoft.com/office/drawing/2014/main" id="{43C283A3-6543-14BB-B75F-D237D611D002}"/>
              </a:ext>
            </a:extLst>
          </p:cNvPr>
          <p:cNvSpPr/>
          <p:nvPr/>
        </p:nvSpPr>
        <p:spPr>
          <a:xfrm rot="2830696">
            <a:off x="16075185" y="-1028700"/>
            <a:ext cx="2835471" cy="4114800"/>
          </a:xfrm>
          <a:custGeom>
            <a:avLst/>
            <a:gdLst/>
            <a:ahLst/>
            <a:cxnLst/>
            <a:rect l="l" t="t" r="r" b="b"/>
            <a:pathLst>
              <a:path w="2835471" h="4114800">
                <a:moveTo>
                  <a:pt x="0" y="0"/>
                </a:moveTo>
                <a:lnTo>
                  <a:pt x="2835471" y="0"/>
                </a:lnTo>
                <a:lnTo>
                  <a:pt x="2835471"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pic>
        <p:nvPicPr>
          <p:cNvPr id="5" name="Picture 4" descr="A chart of a number of students&#10;&#10;AI-generated content may be incorrect.">
            <a:extLst>
              <a:ext uri="{FF2B5EF4-FFF2-40B4-BE49-F238E27FC236}">
                <a16:creationId xmlns:a16="http://schemas.microsoft.com/office/drawing/2014/main" id="{A41BF49F-0A7F-9888-31C5-F1B6E1504062}"/>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063267" y="3314700"/>
            <a:ext cx="10710863" cy="6492484"/>
          </a:xfrm>
          <a:prstGeom prst="rect">
            <a:avLst/>
          </a:prstGeom>
        </p:spPr>
      </p:pic>
      <p:sp>
        <p:nvSpPr>
          <p:cNvPr id="8" name="TextBox 7"/>
          <p:cNvSpPr txBox="1"/>
          <p:nvPr/>
        </p:nvSpPr>
        <p:spPr>
          <a:xfrm>
            <a:off x="0" y="3924300"/>
            <a:ext cx="7310718" cy="3170099"/>
          </a:xfrm>
          <a:prstGeom prst="rect">
            <a:avLst/>
          </a:prstGeom>
          <a:noFill/>
        </p:spPr>
        <p:txBody>
          <a:bodyPr wrap="square" rtlCol="0">
            <a:spAutoFit/>
          </a:bodyPr>
          <a:lstStyle/>
          <a:p>
            <a:r>
              <a:rPr lang="en-US" sz="2000" dirty="0">
                <a:latin typeface="Red Hat Display" panose="020B0604020202020204" charset="0"/>
              </a:rPr>
              <a:t>-Analyze how GPA and family income level relate to student counts.</a:t>
            </a:r>
          </a:p>
          <a:p>
            <a:r>
              <a:rPr lang="en-US" sz="2000" dirty="0">
                <a:latin typeface="Red Hat Display" panose="020B0604020202020204" charset="0"/>
              </a:rPr>
              <a:t>-This </a:t>
            </a:r>
            <a:r>
              <a:rPr lang="en-US" sz="2000" dirty="0" err="1">
                <a:latin typeface="Red Hat Display" panose="020B0604020202020204" charset="0"/>
              </a:rPr>
              <a:t>heatmap</a:t>
            </a:r>
            <a:r>
              <a:rPr lang="en-US" sz="2000" dirty="0">
                <a:latin typeface="Red Hat Display" panose="020B0604020202020204" charset="0"/>
              </a:rPr>
              <a:t> shows student distribution across GPA and income levels.</a:t>
            </a:r>
          </a:p>
          <a:p>
            <a:r>
              <a:rPr lang="en-US" sz="2000" dirty="0">
                <a:latin typeface="Red Hat Display" panose="020B0604020202020204" charset="0"/>
              </a:rPr>
              <a:t>-Higher GPAs (like 3.9) are more common in low and medium-income groups.</a:t>
            </a:r>
          </a:p>
          <a:p>
            <a:r>
              <a:rPr lang="en-US" sz="2000" dirty="0">
                <a:latin typeface="Red Hat Display" panose="020B0604020202020204" charset="0"/>
              </a:rPr>
              <a:t>-Low-income students have the highest number at each GPA level.</a:t>
            </a:r>
          </a:p>
          <a:p>
            <a:r>
              <a:rPr lang="en-US" sz="2000" dirty="0">
                <a:latin typeface="Red Hat Display" panose="020B0604020202020204" charset="0"/>
              </a:rPr>
              <a:t>-Family income seems to impact GPA distribution, with more low-income students excelling.</a:t>
            </a:r>
          </a:p>
        </p:txBody>
      </p:sp>
    </p:spTree>
    <p:extLst>
      <p:ext uri="{BB962C8B-B14F-4D97-AF65-F5344CB8AC3E}">
        <p14:creationId xmlns:p14="http://schemas.microsoft.com/office/powerpoint/2010/main" val="29322458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BFCFE"/>
        </a:solidFill>
        <a:effectLst/>
      </p:bgPr>
    </p:bg>
    <p:spTree>
      <p:nvGrpSpPr>
        <p:cNvPr id="1" name="">
          <a:extLst>
            <a:ext uri="{FF2B5EF4-FFF2-40B4-BE49-F238E27FC236}">
              <a16:creationId xmlns:a16="http://schemas.microsoft.com/office/drawing/2014/main" id="{1147B799-A9E2-E1C4-F480-53B1B11846A8}"/>
            </a:ext>
          </a:extLst>
        </p:cNvPr>
        <p:cNvGrpSpPr/>
        <p:nvPr/>
      </p:nvGrpSpPr>
      <p:grpSpPr>
        <a:xfrm>
          <a:off x="0" y="0"/>
          <a:ext cx="0" cy="0"/>
          <a:chOff x="0" y="0"/>
          <a:chExt cx="0" cy="0"/>
        </a:xfrm>
      </p:grpSpPr>
      <p:sp>
        <p:nvSpPr>
          <p:cNvPr id="28" name="Freeform 28">
            <a:extLst>
              <a:ext uri="{FF2B5EF4-FFF2-40B4-BE49-F238E27FC236}">
                <a16:creationId xmlns:a16="http://schemas.microsoft.com/office/drawing/2014/main" id="{95A440B4-A5ED-2E29-22CA-58F729F44EDE}"/>
              </a:ext>
            </a:extLst>
          </p:cNvPr>
          <p:cNvSpPr/>
          <p:nvPr/>
        </p:nvSpPr>
        <p:spPr>
          <a:xfrm rot="9426524">
            <a:off x="-3984660" y="-4765086"/>
            <a:ext cx="9442126" cy="8000056"/>
          </a:xfrm>
          <a:custGeom>
            <a:avLst/>
            <a:gdLst/>
            <a:ahLst/>
            <a:cxnLst/>
            <a:rect l="l" t="t" r="r" b="b"/>
            <a:pathLst>
              <a:path w="9442126" h="8000056">
                <a:moveTo>
                  <a:pt x="0" y="0"/>
                </a:moveTo>
                <a:lnTo>
                  <a:pt x="9442126" y="0"/>
                </a:lnTo>
                <a:lnTo>
                  <a:pt x="9442126" y="8000056"/>
                </a:lnTo>
                <a:lnTo>
                  <a:pt x="0" y="8000056"/>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2" name="TextBox 2">
            <a:extLst>
              <a:ext uri="{FF2B5EF4-FFF2-40B4-BE49-F238E27FC236}">
                <a16:creationId xmlns:a16="http://schemas.microsoft.com/office/drawing/2014/main" id="{C3B6B8B9-6B1C-02F7-A2CC-83C3F628AF59}"/>
              </a:ext>
            </a:extLst>
          </p:cNvPr>
          <p:cNvSpPr txBox="1"/>
          <p:nvPr/>
        </p:nvSpPr>
        <p:spPr>
          <a:xfrm>
            <a:off x="1157767" y="859045"/>
            <a:ext cx="11811000" cy="1482522"/>
          </a:xfrm>
          <a:prstGeom prst="rect">
            <a:avLst/>
          </a:prstGeom>
        </p:spPr>
        <p:txBody>
          <a:bodyPr wrap="square" lIns="0" tIns="0" rIns="0" bIns="0" rtlCol="0" anchor="t">
            <a:spAutoFit/>
          </a:bodyPr>
          <a:lstStyle/>
          <a:p>
            <a:pPr>
              <a:lnSpc>
                <a:spcPts val="6065"/>
              </a:lnSpc>
            </a:pPr>
            <a:r>
              <a:rPr lang="en-US" sz="3200" b="1" dirty="0">
                <a:solidFill>
                  <a:schemeClr val="tx2"/>
                </a:solidFill>
                <a:effectLst>
                  <a:outerShdw blurRad="38100" dist="38100" dir="2700000" algn="tl">
                    <a:srgbClr val="000000">
                      <a:alpha val="43137"/>
                    </a:srgbClr>
                  </a:outerShdw>
                </a:effectLst>
                <a:latin typeface="Red Hat Display" panose="020B0604020202020204" charset="0"/>
              </a:rPr>
              <a:t>How do midterm score, final score and project score affect student's total score?</a:t>
            </a:r>
            <a:endParaRPr lang="en-US" sz="8800" b="1" dirty="0">
              <a:solidFill>
                <a:schemeClr val="tx2"/>
              </a:solidFill>
              <a:effectLst>
                <a:outerShdw blurRad="38100" dist="38100" dir="2700000" algn="tl">
                  <a:srgbClr val="000000">
                    <a:alpha val="43137"/>
                  </a:srgbClr>
                </a:outerShdw>
              </a:effectLst>
              <a:latin typeface="Red Hat Display" panose="020B0604020202020204" charset="0"/>
              <a:ea typeface="Red Hat Display Bold"/>
              <a:cs typeface="Red Hat Display Bold"/>
              <a:sym typeface="Red Hat Display Bold"/>
            </a:endParaRPr>
          </a:p>
        </p:txBody>
      </p:sp>
      <p:sp>
        <p:nvSpPr>
          <p:cNvPr id="27" name="Freeform 27">
            <a:extLst>
              <a:ext uri="{FF2B5EF4-FFF2-40B4-BE49-F238E27FC236}">
                <a16:creationId xmlns:a16="http://schemas.microsoft.com/office/drawing/2014/main" id="{B372D9D3-E322-CEBC-8438-20F3E6381A4E}"/>
              </a:ext>
            </a:extLst>
          </p:cNvPr>
          <p:cNvSpPr/>
          <p:nvPr/>
        </p:nvSpPr>
        <p:spPr>
          <a:xfrm rot="-2080684">
            <a:off x="10082077" y="8242051"/>
            <a:ext cx="10960234" cy="7472887"/>
          </a:xfrm>
          <a:custGeom>
            <a:avLst/>
            <a:gdLst/>
            <a:ahLst/>
            <a:cxnLst/>
            <a:rect l="l" t="t" r="r" b="b"/>
            <a:pathLst>
              <a:path w="10960234" h="7472887">
                <a:moveTo>
                  <a:pt x="0" y="0"/>
                </a:moveTo>
                <a:lnTo>
                  <a:pt x="10960235" y="0"/>
                </a:lnTo>
                <a:lnTo>
                  <a:pt x="10960235" y="7472887"/>
                </a:lnTo>
                <a:lnTo>
                  <a:pt x="0" y="7472887"/>
                </a:lnTo>
                <a:lnTo>
                  <a:pt x="0" y="0"/>
                </a:lnTo>
                <a:close/>
              </a:path>
            </a:pathLst>
          </a:custGeom>
          <a:blipFill>
            <a:blip r:embed="rId4">
              <a:alphaModFix amt="50000"/>
              <a:extLst>
                <a:ext uri="{96DAC541-7B7A-43D3-8B79-37D633B846F1}">
                  <asvg:svgBlip xmlns:asvg="http://schemas.microsoft.com/office/drawing/2016/SVG/main" r:embed="rId5"/>
                </a:ext>
              </a:extLst>
            </a:blip>
            <a:stretch>
              <a:fillRect/>
            </a:stretch>
          </a:blipFill>
        </p:spPr>
        <p:txBody>
          <a:bodyPr/>
          <a:lstStyle/>
          <a:p>
            <a:endParaRPr lang="en-US"/>
          </a:p>
        </p:txBody>
      </p:sp>
      <p:sp>
        <p:nvSpPr>
          <p:cNvPr id="29" name="Freeform 29">
            <a:extLst>
              <a:ext uri="{FF2B5EF4-FFF2-40B4-BE49-F238E27FC236}">
                <a16:creationId xmlns:a16="http://schemas.microsoft.com/office/drawing/2014/main" id="{8FE430B3-0EB8-D506-38C8-B02C0CE38A73}"/>
              </a:ext>
            </a:extLst>
          </p:cNvPr>
          <p:cNvSpPr/>
          <p:nvPr/>
        </p:nvSpPr>
        <p:spPr>
          <a:xfrm rot="-2624874">
            <a:off x="-884948" y="9077955"/>
            <a:ext cx="3242701" cy="1827704"/>
          </a:xfrm>
          <a:custGeom>
            <a:avLst/>
            <a:gdLst/>
            <a:ahLst/>
            <a:cxnLst/>
            <a:rect l="l" t="t" r="r" b="b"/>
            <a:pathLst>
              <a:path w="3242701" h="1827704">
                <a:moveTo>
                  <a:pt x="0" y="0"/>
                </a:moveTo>
                <a:lnTo>
                  <a:pt x="3242701" y="0"/>
                </a:lnTo>
                <a:lnTo>
                  <a:pt x="3242701" y="1827704"/>
                </a:lnTo>
                <a:lnTo>
                  <a:pt x="0" y="182770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30" name="Freeform 30">
            <a:extLst>
              <a:ext uri="{FF2B5EF4-FFF2-40B4-BE49-F238E27FC236}">
                <a16:creationId xmlns:a16="http://schemas.microsoft.com/office/drawing/2014/main" id="{4E1A8412-8BD4-87B1-5952-C489483D8EFF}"/>
              </a:ext>
            </a:extLst>
          </p:cNvPr>
          <p:cNvSpPr/>
          <p:nvPr/>
        </p:nvSpPr>
        <p:spPr>
          <a:xfrm rot="2830696">
            <a:off x="16075185" y="-1028700"/>
            <a:ext cx="2835471" cy="4114800"/>
          </a:xfrm>
          <a:custGeom>
            <a:avLst/>
            <a:gdLst/>
            <a:ahLst/>
            <a:cxnLst/>
            <a:rect l="l" t="t" r="r" b="b"/>
            <a:pathLst>
              <a:path w="2835471" h="4114800">
                <a:moveTo>
                  <a:pt x="0" y="0"/>
                </a:moveTo>
                <a:lnTo>
                  <a:pt x="2835471" y="0"/>
                </a:lnTo>
                <a:lnTo>
                  <a:pt x="2835471"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8" name="TextBox 7">
            <a:extLst>
              <a:ext uri="{FF2B5EF4-FFF2-40B4-BE49-F238E27FC236}">
                <a16:creationId xmlns:a16="http://schemas.microsoft.com/office/drawing/2014/main" id="{3E597275-D0ED-D6F8-ADDE-E0D03196FB02}"/>
              </a:ext>
            </a:extLst>
          </p:cNvPr>
          <p:cNvSpPr txBox="1"/>
          <p:nvPr/>
        </p:nvSpPr>
        <p:spPr>
          <a:xfrm>
            <a:off x="-1" y="3924300"/>
            <a:ext cx="10515601" cy="1015663"/>
          </a:xfrm>
          <a:prstGeom prst="rect">
            <a:avLst/>
          </a:prstGeom>
          <a:noFill/>
        </p:spPr>
        <p:txBody>
          <a:bodyPr wrap="square" rtlCol="0">
            <a:spAutoFit/>
          </a:bodyPr>
          <a:lstStyle/>
          <a:p>
            <a:r>
              <a:rPr lang="en-US" sz="2000" dirty="0">
                <a:latin typeface="Red Hat Display" panose="020B0604020202020204" charset="0"/>
              </a:rPr>
              <a:t># Pie chart for the first student in the dataset that shows the contribution of each one of the midterms, final and project scores  to the total score, where contribution is arranged in descending order (midterm&gt;projects&gt;final).</a:t>
            </a:r>
          </a:p>
        </p:txBody>
      </p:sp>
      <p:pic>
        <p:nvPicPr>
          <p:cNvPr id="4" name="Picture 3">
            <a:extLst>
              <a:ext uri="{FF2B5EF4-FFF2-40B4-BE49-F238E27FC236}">
                <a16:creationId xmlns:a16="http://schemas.microsoft.com/office/drawing/2014/main" id="{2F1A46E2-9394-C962-662B-BC2C6CD62BC8}"/>
              </a:ext>
            </a:extLst>
          </p:cNvPr>
          <p:cNvPicPr>
            <a:picLocks noChangeAspect="1"/>
          </p:cNvPicPr>
          <p:nvPr/>
        </p:nvPicPr>
        <p:blipFill>
          <a:blip r:embed="rId10"/>
          <a:stretch>
            <a:fillRect/>
          </a:stretch>
        </p:blipFill>
        <p:spPr>
          <a:xfrm>
            <a:off x="11007332" y="3314700"/>
            <a:ext cx="6395956" cy="6131902"/>
          </a:xfrm>
          <a:prstGeom prst="rect">
            <a:avLst/>
          </a:prstGeom>
        </p:spPr>
      </p:pic>
    </p:spTree>
    <p:extLst>
      <p:ext uri="{BB962C8B-B14F-4D97-AF65-F5344CB8AC3E}">
        <p14:creationId xmlns:p14="http://schemas.microsoft.com/office/powerpoint/2010/main" val="23653472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BFCFE"/>
        </a:solidFill>
        <a:effectLst/>
      </p:bgPr>
    </p:bg>
    <p:spTree>
      <p:nvGrpSpPr>
        <p:cNvPr id="1" name="">
          <a:extLst>
            <a:ext uri="{FF2B5EF4-FFF2-40B4-BE49-F238E27FC236}">
              <a16:creationId xmlns:a16="http://schemas.microsoft.com/office/drawing/2014/main" id="{DF6DC529-EFCE-1C50-F393-C9C8BBD22655}"/>
            </a:ext>
          </a:extLst>
        </p:cNvPr>
        <p:cNvGrpSpPr/>
        <p:nvPr/>
      </p:nvGrpSpPr>
      <p:grpSpPr>
        <a:xfrm>
          <a:off x="0" y="0"/>
          <a:ext cx="0" cy="0"/>
          <a:chOff x="0" y="0"/>
          <a:chExt cx="0" cy="0"/>
        </a:xfrm>
      </p:grpSpPr>
      <p:sp>
        <p:nvSpPr>
          <p:cNvPr id="28" name="Freeform 28">
            <a:extLst>
              <a:ext uri="{FF2B5EF4-FFF2-40B4-BE49-F238E27FC236}">
                <a16:creationId xmlns:a16="http://schemas.microsoft.com/office/drawing/2014/main" id="{CA5D2F15-9B02-64A4-49C5-120FE3BE5D72}"/>
              </a:ext>
            </a:extLst>
          </p:cNvPr>
          <p:cNvSpPr/>
          <p:nvPr/>
        </p:nvSpPr>
        <p:spPr>
          <a:xfrm rot="9426524">
            <a:off x="-3984660" y="-4765086"/>
            <a:ext cx="9442126" cy="8000056"/>
          </a:xfrm>
          <a:custGeom>
            <a:avLst/>
            <a:gdLst/>
            <a:ahLst/>
            <a:cxnLst/>
            <a:rect l="l" t="t" r="r" b="b"/>
            <a:pathLst>
              <a:path w="9442126" h="8000056">
                <a:moveTo>
                  <a:pt x="0" y="0"/>
                </a:moveTo>
                <a:lnTo>
                  <a:pt x="9442126" y="0"/>
                </a:lnTo>
                <a:lnTo>
                  <a:pt x="9442126" y="8000056"/>
                </a:lnTo>
                <a:lnTo>
                  <a:pt x="0" y="8000056"/>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2" name="TextBox 2">
            <a:extLst>
              <a:ext uri="{FF2B5EF4-FFF2-40B4-BE49-F238E27FC236}">
                <a16:creationId xmlns:a16="http://schemas.microsoft.com/office/drawing/2014/main" id="{B2368EA5-E252-1E4F-0D23-574425BA9736}"/>
              </a:ext>
            </a:extLst>
          </p:cNvPr>
          <p:cNvSpPr txBox="1"/>
          <p:nvPr/>
        </p:nvSpPr>
        <p:spPr>
          <a:xfrm>
            <a:off x="1157767" y="859045"/>
            <a:ext cx="11811000" cy="1482522"/>
          </a:xfrm>
          <a:prstGeom prst="rect">
            <a:avLst/>
          </a:prstGeom>
        </p:spPr>
        <p:txBody>
          <a:bodyPr wrap="square" lIns="0" tIns="0" rIns="0" bIns="0" rtlCol="0" anchor="t">
            <a:spAutoFit/>
          </a:bodyPr>
          <a:lstStyle/>
          <a:p>
            <a:pPr>
              <a:lnSpc>
                <a:spcPts val="6065"/>
              </a:lnSpc>
            </a:pPr>
            <a:r>
              <a:rPr lang="en-US" sz="3200" b="1" dirty="0">
                <a:solidFill>
                  <a:schemeClr val="tx2"/>
                </a:solidFill>
                <a:effectLst>
                  <a:outerShdw blurRad="38100" dist="38100" dir="2700000" algn="tl">
                    <a:srgbClr val="000000">
                      <a:alpha val="43137"/>
                    </a:srgbClr>
                  </a:outerShdw>
                </a:effectLst>
                <a:latin typeface="Red Hat Display" panose="020B0604020202020204" charset="0"/>
              </a:rPr>
              <a:t> How do Grade/mark, Assigned meaning, and Internet Access at Home relate to academic performance?</a:t>
            </a:r>
            <a:endParaRPr lang="en-US" sz="8800" b="1" dirty="0">
              <a:solidFill>
                <a:schemeClr val="tx2"/>
              </a:solidFill>
              <a:effectLst>
                <a:outerShdw blurRad="38100" dist="38100" dir="2700000" algn="tl">
                  <a:srgbClr val="000000">
                    <a:alpha val="43137"/>
                  </a:srgbClr>
                </a:outerShdw>
              </a:effectLst>
              <a:latin typeface="Red Hat Display" panose="020B0604020202020204" charset="0"/>
              <a:ea typeface="Red Hat Display Bold"/>
              <a:cs typeface="Red Hat Display Bold"/>
              <a:sym typeface="Red Hat Display Bold"/>
            </a:endParaRPr>
          </a:p>
        </p:txBody>
      </p:sp>
      <p:sp>
        <p:nvSpPr>
          <p:cNvPr id="27" name="Freeform 27">
            <a:extLst>
              <a:ext uri="{FF2B5EF4-FFF2-40B4-BE49-F238E27FC236}">
                <a16:creationId xmlns:a16="http://schemas.microsoft.com/office/drawing/2014/main" id="{A3401F7C-CB27-097D-BAE0-9ACA1441538F}"/>
              </a:ext>
            </a:extLst>
          </p:cNvPr>
          <p:cNvSpPr/>
          <p:nvPr/>
        </p:nvSpPr>
        <p:spPr>
          <a:xfrm rot="-2080684">
            <a:off x="10082077" y="8242051"/>
            <a:ext cx="10960234" cy="7472887"/>
          </a:xfrm>
          <a:custGeom>
            <a:avLst/>
            <a:gdLst/>
            <a:ahLst/>
            <a:cxnLst/>
            <a:rect l="l" t="t" r="r" b="b"/>
            <a:pathLst>
              <a:path w="10960234" h="7472887">
                <a:moveTo>
                  <a:pt x="0" y="0"/>
                </a:moveTo>
                <a:lnTo>
                  <a:pt x="10960235" y="0"/>
                </a:lnTo>
                <a:lnTo>
                  <a:pt x="10960235" y="7472887"/>
                </a:lnTo>
                <a:lnTo>
                  <a:pt x="0" y="7472887"/>
                </a:lnTo>
                <a:lnTo>
                  <a:pt x="0" y="0"/>
                </a:lnTo>
                <a:close/>
              </a:path>
            </a:pathLst>
          </a:custGeom>
          <a:blipFill>
            <a:blip r:embed="rId4">
              <a:alphaModFix amt="50000"/>
              <a:extLst>
                <a:ext uri="{96DAC541-7B7A-43D3-8B79-37D633B846F1}">
                  <asvg:svgBlip xmlns:asvg="http://schemas.microsoft.com/office/drawing/2016/SVG/main" r:embed="rId5"/>
                </a:ext>
              </a:extLst>
            </a:blip>
            <a:stretch>
              <a:fillRect/>
            </a:stretch>
          </a:blipFill>
        </p:spPr>
        <p:txBody>
          <a:bodyPr/>
          <a:lstStyle/>
          <a:p>
            <a:endParaRPr lang="en-US"/>
          </a:p>
        </p:txBody>
      </p:sp>
      <p:sp>
        <p:nvSpPr>
          <p:cNvPr id="29" name="Freeform 29">
            <a:extLst>
              <a:ext uri="{FF2B5EF4-FFF2-40B4-BE49-F238E27FC236}">
                <a16:creationId xmlns:a16="http://schemas.microsoft.com/office/drawing/2014/main" id="{566E1397-8308-57B3-A3BC-33FBB4AD08C9}"/>
              </a:ext>
            </a:extLst>
          </p:cNvPr>
          <p:cNvSpPr/>
          <p:nvPr/>
        </p:nvSpPr>
        <p:spPr>
          <a:xfrm rot="-2624874">
            <a:off x="-884948" y="9077955"/>
            <a:ext cx="3242701" cy="1827704"/>
          </a:xfrm>
          <a:custGeom>
            <a:avLst/>
            <a:gdLst/>
            <a:ahLst/>
            <a:cxnLst/>
            <a:rect l="l" t="t" r="r" b="b"/>
            <a:pathLst>
              <a:path w="3242701" h="1827704">
                <a:moveTo>
                  <a:pt x="0" y="0"/>
                </a:moveTo>
                <a:lnTo>
                  <a:pt x="3242701" y="0"/>
                </a:lnTo>
                <a:lnTo>
                  <a:pt x="3242701" y="1827704"/>
                </a:lnTo>
                <a:lnTo>
                  <a:pt x="0" y="182770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30" name="Freeform 30">
            <a:extLst>
              <a:ext uri="{FF2B5EF4-FFF2-40B4-BE49-F238E27FC236}">
                <a16:creationId xmlns:a16="http://schemas.microsoft.com/office/drawing/2014/main" id="{6065687D-970B-03F6-74FA-EA0E588531EF}"/>
              </a:ext>
            </a:extLst>
          </p:cNvPr>
          <p:cNvSpPr/>
          <p:nvPr/>
        </p:nvSpPr>
        <p:spPr>
          <a:xfrm rot="2830696">
            <a:off x="16075185" y="-1028700"/>
            <a:ext cx="2835471" cy="4114800"/>
          </a:xfrm>
          <a:custGeom>
            <a:avLst/>
            <a:gdLst/>
            <a:ahLst/>
            <a:cxnLst/>
            <a:rect l="l" t="t" r="r" b="b"/>
            <a:pathLst>
              <a:path w="2835471" h="4114800">
                <a:moveTo>
                  <a:pt x="0" y="0"/>
                </a:moveTo>
                <a:lnTo>
                  <a:pt x="2835471" y="0"/>
                </a:lnTo>
                <a:lnTo>
                  <a:pt x="2835471"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8" name="TextBox 7">
            <a:extLst>
              <a:ext uri="{FF2B5EF4-FFF2-40B4-BE49-F238E27FC236}">
                <a16:creationId xmlns:a16="http://schemas.microsoft.com/office/drawing/2014/main" id="{A76D89C9-E8EF-0F63-4ECD-C8CF1CAB6252}"/>
              </a:ext>
            </a:extLst>
          </p:cNvPr>
          <p:cNvSpPr txBox="1"/>
          <p:nvPr/>
        </p:nvSpPr>
        <p:spPr>
          <a:xfrm>
            <a:off x="315306" y="3087812"/>
            <a:ext cx="11114694" cy="1672207"/>
          </a:xfrm>
          <a:prstGeom prst="rect">
            <a:avLst/>
          </a:prstGeom>
          <a:noFill/>
        </p:spPr>
        <p:txBody>
          <a:bodyPr wrap="square" rtlCol="0">
            <a:spAutoFit/>
          </a:bodyPr>
          <a:lstStyle/>
          <a:p>
            <a:r>
              <a:rPr lang="en-US" sz="2000" dirty="0">
                <a:latin typeface="Red Hat Display" panose="020B0604020202020204" charset="0"/>
              </a:rPr>
              <a:t># Grouping the data by students' letter grades, whether they assigned meaning to their studies, and their internet access at home.# This allows us to compute the average academic performance (</a:t>
            </a:r>
            <a:r>
              <a:rPr lang="en-US" sz="2000" dirty="0" err="1">
                <a:latin typeface="Red Hat Display" panose="020B0604020202020204" charset="0"/>
              </a:rPr>
              <a:t>Total_Score</a:t>
            </a:r>
            <a:r>
              <a:rPr lang="en-US" sz="2000" dirty="0">
                <a:latin typeface="Red Hat Display" panose="020B0604020202020204" charset="0"/>
              </a:rPr>
              <a:t>) across different combinations of these factors.# The goal is to explore how external (internet access), internal (assigned meaning), and formal (grade) factors interact.</a:t>
            </a:r>
          </a:p>
        </p:txBody>
      </p:sp>
      <p:pic>
        <p:nvPicPr>
          <p:cNvPr id="5" name="Picture 4">
            <a:extLst>
              <a:ext uri="{FF2B5EF4-FFF2-40B4-BE49-F238E27FC236}">
                <a16:creationId xmlns:a16="http://schemas.microsoft.com/office/drawing/2014/main" id="{B0744146-599B-0A15-A958-60C287D9EF4F}"/>
              </a:ext>
            </a:extLst>
          </p:cNvPr>
          <p:cNvPicPr>
            <a:picLocks noChangeAspect="1"/>
          </p:cNvPicPr>
          <p:nvPr/>
        </p:nvPicPr>
        <p:blipFill>
          <a:blip r:embed="rId10"/>
          <a:stretch>
            <a:fillRect/>
          </a:stretch>
        </p:blipFill>
        <p:spPr>
          <a:xfrm>
            <a:off x="7079506" y="5041547"/>
            <a:ext cx="10986336" cy="4730728"/>
          </a:xfrm>
          <a:prstGeom prst="rect">
            <a:avLst/>
          </a:prstGeom>
        </p:spPr>
      </p:pic>
    </p:spTree>
    <p:extLst>
      <p:ext uri="{BB962C8B-B14F-4D97-AF65-F5344CB8AC3E}">
        <p14:creationId xmlns:p14="http://schemas.microsoft.com/office/powerpoint/2010/main" val="34712117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BFCFE"/>
        </a:solidFill>
        <a:effectLst/>
      </p:bgPr>
    </p:bg>
    <p:spTree>
      <p:nvGrpSpPr>
        <p:cNvPr id="1" name=""/>
        <p:cNvGrpSpPr/>
        <p:nvPr/>
      </p:nvGrpSpPr>
      <p:grpSpPr>
        <a:xfrm>
          <a:off x="0" y="0"/>
          <a:ext cx="0" cy="0"/>
          <a:chOff x="0" y="0"/>
          <a:chExt cx="0" cy="0"/>
        </a:xfrm>
      </p:grpSpPr>
      <p:grpSp>
        <p:nvGrpSpPr>
          <p:cNvPr id="3" name="Group 3"/>
          <p:cNvGrpSpPr/>
          <p:nvPr/>
        </p:nvGrpSpPr>
        <p:grpSpPr>
          <a:xfrm>
            <a:off x="2582731" y="3879181"/>
            <a:ext cx="4286023" cy="5299364"/>
            <a:chOff x="0" y="0"/>
            <a:chExt cx="1069703" cy="1208858"/>
          </a:xfrm>
        </p:grpSpPr>
        <p:sp>
          <p:nvSpPr>
            <p:cNvPr id="4" name="Freeform 4"/>
            <p:cNvSpPr/>
            <p:nvPr/>
          </p:nvSpPr>
          <p:spPr>
            <a:xfrm>
              <a:off x="0" y="0"/>
              <a:ext cx="1069703" cy="1208858"/>
            </a:xfrm>
            <a:custGeom>
              <a:avLst/>
              <a:gdLst/>
              <a:ahLst/>
              <a:cxnLst/>
              <a:rect l="l" t="t" r="r" b="b"/>
              <a:pathLst>
                <a:path w="1069703" h="1208858">
                  <a:moveTo>
                    <a:pt x="57185" y="0"/>
                  </a:moveTo>
                  <a:lnTo>
                    <a:pt x="1012518" y="0"/>
                  </a:lnTo>
                  <a:cubicBezTo>
                    <a:pt x="1027684" y="0"/>
                    <a:pt x="1042230" y="6025"/>
                    <a:pt x="1052954" y="16749"/>
                  </a:cubicBezTo>
                  <a:cubicBezTo>
                    <a:pt x="1063678" y="27473"/>
                    <a:pt x="1069703" y="42018"/>
                    <a:pt x="1069703" y="57185"/>
                  </a:cubicBezTo>
                  <a:lnTo>
                    <a:pt x="1069703" y="1151674"/>
                  </a:lnTo>
                  <a:cubicBezTo>
                    <a:pt x="1069703" y="1183256"/>
                    <a:pt x="1044100" y="1208858"/>
                    <a:pt x="1012518" y="1208858"/>
                  </a:cubicBezTo>
                  <a:lnTo>
                    <a:pt x="57185" y="1208858"/>
                  </a:lnTo>
                  <a:cubicBezTo>
                    <a:pt x="42018" y="1208858"/>
                    <a:pt x="27473" y="1202834"/>
                    <a:pt x="16749" y="1192109"/>
                  </a:cubicBezTo>
                  <a:cubicBezTo>
                    <a:pt x="6025" y="1181385"/>
                    <a:pt x="0" y="1166840"/>
                    <a:pt x="0" y="1151674"/>
                  </a:cubicBezTo>
                  <a:lnTo>
                    <a:pt x="0" y="57185"/>
                  </a:lnTo>
                  <a:cubicBezTo>
                    <a:pt x="0" y="42018"/>
                    <a:pt x="6025" y="27473"/>
                    <a:pt x="16749" y="16749"/>
                  </a:cubicBezTo>
                  <a:cubicBezTo>
                    <a:pt x="27473" y="6025"/>
                    <a:pt x="42018" y="0"/>
                    <a:pt x="57185" y="0"/>
                  </a:cubicBezTo>
                  <a:close/>
                </a:path>
              </a:pathLst>
            </a:custGeom>
            <a:solidFill>
              <a:srgbClr val="ECE1D7"/>
            </a:solidFill>
          </p:spPr>
          <p:txBody>
            <a:bodyPr/>
            <a:lstStyle/>
            <a:p>
              <a:endParaRPr lang="en-US" dirty="0"/>
            </a:p>
          </p:txBody>
        </p:sp>
        <p:sp>
          <p:nvSpPr>
            <p:cNvPr id="5" name="TextBox 5"/>
            <p:cNvSpPr txBox="1"/>
            <p:nvPr/>
          </p:nvSpPr>
          <p:spPr>
            <a:xfrm>
              <a:off x="0" y="-47625"/>
              <a:ext cx="1069703" cy="1256483"/>
            </a:xfrm>
            <a:prstGeom prst="rect">
              <a:avLst/>
            </a:prstGeom>
          </p:spPr>
          <p:txBody>
            <a:bodyPr lIns="50800" tIns="50800" rIns="50800" bIns="50800" rtlCol="0" anchor="ctr"/>
            <a:lstStyle/>
            <a:p>
              <a:pPr algn="ctr">
                <a:lnSpc>
                  <a:spcPts val="3032"/>
                </a:lnSpc>
              </a:pPr>
              <a:endParaRPr/>
            </a:p>
          </p:txBody>
        </p:sp>
      </p:grpSp>
      <p:sp>
        <p:nvSpPr>
          <p:cNvPr id="2" name="TextBox 2"/>
          <p:cNvSpPr txBox="1"/>
          <p:nvPr/>
        </p:nvSpPr>
        <p:spPr>
          <a:xfrm>
            <a:off x="3962400" y="1253460"/>
            <a:ext cx="8994142" cy="740395"/>
          </a:xfrm>
          <a:prstGeom prst="rect">
            <a:avLst/>
          </a:prstGeom>
        </p:spPr>
        <p:txBody>
          <a:bodyPr lIns="0" tIns="0" rIns="0" bIns="0" rtlCol="0" anchor="t">
            <a:spAutoFit/>
          </a:bodyPr>
          <a:lstStyle/>
          <a:p>
            <a:pPr algn="ctr">
              <a:lnSpc>
                <a:spcPts val="6065"/>
              </a:lnSpc>
            </a:pPr>
            <a:r>
              <a:rPr lang="en-US" sz="4332" b="1" dirty="0">
                <a:solidFill>
                  <a:srgbClr val="2D2261"/>
                </a:solidFill>
                <a:latin typeface="Red Hat Display Bold"/>
                <a:ea typeface="Red Hat Display Bold"/>
                <a:cs typeface="Red Hat Display Bold"/>
                <a:sym typeface="Red Hat Display Bold"/>
              </a:rPr>
              <a:t>The Data</a:t>
            </a:r>
          </a:p>
        </p:txBody>
      </p:sp>
      <p:grpSp>
        <p:nvGrpSpPr>
          <p:cNvPr id="12" name="Group 12"/>
          <p:cNvGrpSpPr/>
          <p:nvPr/>
        </p:nvGrpSpPr>
        <p:grpSpPr>
          <a:xfrm>
            <a:off x="2516311" y="2769901"/>
            <a:ext cx="4446996" cy="1866815"/>
            <a:chOff x="0" y="0"/>
            <a:chExt cx="1069703" cy="491672"/>
          </a:xfrm>
        </p:grpSpPr>
        <p:sp>
          <p:nvSpPr>
            <p:cNvPr id="13" name="Freeform 13"/>
            <p:cNvSpPr/>
            <p:nvPr/>
          </p:nvSpPr>
          <p:spPr>
            <a:xfrm>
              <a:off x="0" y="0"/>
              <a:ext cx="1069703" cy="491672"/>
            </a:xfrm>
            <a:custGeom>
              <a:avLst/>
              <a:gdLst/>
              <a:ahLst/>
              <a:cxnLst/>
              <a:rect l="l" t="t" r="r" b="b"/>
              <a:pathLst>
                <a:path w="1069703" h="491672">
                  <a:moveTo>
                    <a:pt x="57185" y="0"/>
                  </a:moveTo>
                  <a:lnTo>
                    <a:pt x="1012518" y="0"/>
                  </a:lnTo>
                  <a:cubicBezTo>
                    <a:pt x="1027684" y="0"/>
                    <a:pt x="1042230" y="6025"/>
                    <a:pt x="1052954" y="16749"/>
                  </a:cubicBezTo>
                  <a:cubicBezTo>
                    <a:pt x="1063678" y="27473"/>
                    <a:pt x="1069703" y="42018"/>
                    <a:pt x="1069703" y="57185"/>
                  </a:cubicBezTo>
                  <a:lnTo>
                    <a:pt x="1069703" y="434487"/>
                  </a:lnTo>
                  <a:cubicBezTo>
                    <a:pt x="1069703" y="466069"/>
                    <a:pt x="1044100" y="491672"/>
                    <a:pt x="1012518" y="491672"/>
                  </a:cubicBezTo>
                  <a:lnTo>
                    <a:pt x="57185" y="491672"/>
                  </a:lnTo>
                  <a:cubicBezTo>
                    <a:pt x="42018" y="491672"/>
                    <a:pt x="27473" y="485647"/>
                    <a:pt x="16749" y="474923"/>
                  </a:cubicBezTo>
                  <a:cubicBezTo>
                    <a:pt x="6025" y="464198"/>
                    <a:pt x="0" y="449653"/>
                    <a:pt x="0" y="434487"/>
                  </a:cubicBezTo>
                  <a:lnTo>
                    <a:pt x="0" y="57185"/>
                  </a:lnTo>
                  <a:cubicBezTo>
                    <a:pt x="0" y="42018"/>
                    <a:pt x="6025" y="27473"/>
                    <a:pt x="16749" y="16749"/>
                  </a:cubicBezTo>
                  <a:cubicBezTo>
                    <a:pt x="27473" y="6025"/>
                    <a:pt x="42018" y="0"/>
                    <a:pt x="57185" y="0"/>
                  </a:cubicBezTo>
                  <a:close/>
                </a:path>
              </a:pathLst>
            </a:custGeom>
            <a:solidFill>
              <a:srgbClr val="5B7ABE"/>
            </a:solidFill>
          </p:spPr>
          <p:txBody>
            <a:bodyPr/>
            <a:lstStyle/>
            <a:p>
              <a:endParaRPr lang="en-US"/>
            </a:p>
          </p:txBody>
        </p:sp>
        <p:sp>
          <p:nvSpPr>
            <p:cNvPr id="14" name="TextBox 14"/>
            <p:cNvSpPr txBox="1"/>
            <p:nvPr/>
          </p:nvSpPr>
          <p:spPr>
            <a:xfrm>
              <a:off x="0" y="-47625"/>
              <a:ext cx="1069703" cy="539297"/>
            </a:xfrm>
            <a:prstGeom prst="rect">
              <a:avLst/>
            </a:prstGeom>
          </p:spPr>
          <p:txBody>
            <a:bodyPr lIns="50800" tIns="50800" rIns="50800" bIns="50800" rtlCol="0" anchor="ctr"/>
            <a:lstStyle/>
            <a:p>
              <a:pPr algn="ctr">
                <a:lnSpc>
                  <a:spcPts val="3032"/>
                </a:lnSpc>
              </a:pPr>
              <a:endParaRPr/>
            </a:p>
          </p:txBody>
        </p:sp>
      </p:grpSp>
      <p:grpSp>
        <p:nvGrpSpPr>
          <p:cNvPr id="15" name="Group 15"/>
          <p:cNvGrpSpPr/>
          <p:nvPr/>
        </p:nvGrpSpPr>
        <p:grpSpPr>
          <a:xfrm>
            <a:off x="6777620" y="2753125"/>
            <a:ext cx="9986380" cy="2136748"/>
            <a:chOff x="0" y="-125605"/>
            <a:chExt cx="1183106" cy="617277"/>
          </a:xfrm>
        </p:grpSpPr>
        <p:sp>
          <p:nvSpPr>
            <p:cNvPr id="16" name="Freeform 16"/>
            <p:cNvSpPr/>
            <p:nvPr/>
          </p:nvSpPr>
          <p:spPr>
            <a:xfrm>
              <a:off x="113403" y="-125605"/>
              <a:ext cx="1069703" cy="491672"/>
            </a:xfrm>
            <a:custGeom>
              <a:avLst/>
              <a:gdLst/>
              <a:ahLst/>
              <a:cxnLst/>
              <a:rect l="l" t="t" r="r" b="b"/>
              <a:pathLst>
                <a:path w="1069703" h="491672">
                  <a:moveTo>
                    <a:pt x="57185" y="0"/>
                  </a:moveTo>
                  <a:lnTo>
                    <a:pt x="1012518" y="0"/>
                  </a:lnTo>
                  <a:cubicBezTo>
                    <a:pt x="1027684" y="0"/>
                    <a:pt x="1042230" y="6025"/>
                    <a:pt x="1052954" y="16749"/>
                  </a:cubicBezTo>
                  <a:cubicBezTo>
                    <a:pt x="1063678" y="27473"/>
                    <a:pt x="1069703" y="42018"/>
                    <a:pt x="1069703" y="57185"/>
                  </a:cubicBezTo>
                  <a:lnTo>
                    <a:pt x="1069703" y="434487"/>
                  </a:lnTo>
                  <a:cubicBezTo>
                    <a:pt x="1069703" y="466069"/>
                    <a:pt x="1044100" y="491672"/>
                    <a:pt x="1012518" y="491672"/>
                  </a:cubicBezTo>
                  <a:lnTo>
                    <a:pt x="57185" y="491672"/>
                  </a:lnTo>
                  <a:cubicBezTo>
                    <a:pt x="42018" y="491672"/>
                    <a:pt x="27473" y="485647"/>
                    <a:pt x="16749" y="474923"/>
                  </a:cubicBezTo>
                  <a:cubicBezTo>
                    <a:pt x="6025" y="464198"/>
                    <a:pt x="0" y="449653"/>
                    <a:pt x="0" y="434487"/>
                  </a:cubicBezTo>
                  <a:lnTo>
                    <a:pt x="0" y="57185"/>
                  </a:lnTo>
                  <a:cubicBezTo>
                    <a:pt x="0" y="42018"/>
                    <a:pt x="6025" y="27473"/>
                    <a:pt x="16749" y="16749"/>
                  </a:cubicBezTo>
                  <a:cubicBezTo>
                    <a:pt x="27473" y="6025"/>
                    <a:pt x="42018" y="0"/>
                    <a:pt x="57185" y="0"/>
                  </a:cubicBezTo>
                  <a:close/>
                </a:path>
              </a:pathLst>
            </a:custGeom>
            <a:solidFill>
              <a:srgbClr val="5B7ABE"/>
            </a:solidFill>
          </p:spPr>
          <p:txBody>
            <a:bodyPr/>
            <a:lstStyle/>
            <a:p>
              <a:endParaRPr lang="en-US" dirty="0"/>
            </a:p>
          </p:txBody>
        </p:sp>
        <p:sp>
          <p:nvSpPr>
            <p:cNvPr id="17" name="TextBox 17"/>
            <p:cNvSpPr txBox="1"/>
            <p:nvPr/>
          </p:nvSpPr>
          <p:spPr>
            <a:xfrm>
              <a:off x="0" y="-47625"/>
              <a:ext cx="1069703" cy="539297"/>
            </a:xfrm>
            <a:prstGeom prst="rect">
              <a:avLst/>
            </a:prstGeom>
          </p:spPr>
          <p:txBody>
            <a:bodyPr lIns="50800" tIns="50800" rIns="50800" bIns="50800" rtlCol="0" anchor="ctr"/>
            <a:lstStyle/>
            <a:p>
              <a:pPr algn="ctr">
                <a:lnSpc>
                  <a:spcPts val="3032"/>
                </a:lnSpc>
              </a:pPr>
              <a:endParaRPr/>
            </a:p>
          </p:txBody>
        </p:sp>
      </p:grpSp>
      <p:sp>
        <p:nvSpPr>
          <p:cNvPr id="21" name="TextBox 21"/>
          <p:cNvSpPr txBox="1"/>
          <p:nvPr/>
        </p:nvSpPr>
        <p:spPr>
          <a:xfrm>
            <a:off x="2737459" y="3418685"/>
            <a:ext cx="3701788" cy="426335"/>
          </a:xfrm>
          <a:prstGeom prst="rect">
            <a:avLst/>
          </a:prstGeom>
        </p:spPr>
        <p:txBody>
          <a:bodyPr wrap="square" lIns="0" tIns="0" rIns="0" bIns="0" rtlCol="0" anchor="t">
            <a:spAutoFit/>
          </a:bodyPr>
          <a:lstStyle/>
          <a:p>
            <a:pPr algn="ctr">
              <a:lnSpc>
                <a:spcPts val="3359"/>
              </a:lnSpc>
            </a:pPr>
            <a:r>
              <a:rPr lang="en-US" sz="2800" b="1" dirty="0">
                <a:solidFill>
                  <a:srgbClr val="FBFCFE"/>
                </a:solidFill>
                <a:latin typeface="Red Hat Display Bold"/>
                <a:ea typeface="Red Hat Display Bold"/>
                <a:cs typeface="Red Hat Display Bold"/>
                <a:sym typeface="Red Hat Display Bold"/>
              </a:rPr>
              <a:t>Personal Information</a:t>
            </a:r>
          </a:p>
        </p:txBody>
      </p:sp>
      <p:sp>
        <p:nvSpPr>
          <p:cNvPr id="24" name="TextBox 24"/>
          <p:cNvSpPr txBox="1"/>
          <p:nvPr/>
        </p:nvSpPr>
        <p:spPr>
          <a:xfrm>
            <a:off x="3219567" y="5003691"/>
            <a:ext cx="2844373" cy="2215991"/>
          </a:xfrm>
          <a:prstGeom prst="rect">
            <a:avLst/>
          </a:prstGeom>
        </p:spPr>
        <p:txBody>
          <a:bodyPr lIns="0" tIns="0" rIns="0" bIns="0" rtlCol="0" anchor="t">
            <a:spAutoFit/>
          </a:bodyPr>
          <a:lstStyle/>
          <a:p>
            <a:pPr lvl="0" algn="ctr" eaLnBrk="0" fontAlgn="base" hangingPunct="0">
              <a:spcBef>
                <a:spcPct val="0"/>
              </a:spcBef>
              <a:spcAft>
                <a:spcPct val="0"/>
              </a:spcAft>
            </a:pPr>
            <a:r>
              <a:rPr lang="en-US" altLang="en-US" sz="2400" b="1" dirty="0" err="1">
                <a:solidFill>
                  <a:schemeClr val="tx2"/>
                </a:solidFill>
                <a:latin typeface="Red Hat Display" panose="020B0604020202020204" charset="0"/>
                <a:cs typeface="Times New Roman" panose="02020603050405020304" pitchFamily="18" charset="0"/>
              </a:rPr>
              <a:t>Student_ID</a:t>
            </a:r>
            <a:endParaRPr lang="en-US" altLang="en-US" sz="2400" b="1" dirty="0">
              <a:solidFill>
                <a:schemeClr val="tx2"/>
              </a:solidFill>
              <a:latin typeface="Red Hat Display" panose="020B0604020202020204" charset="0"/>
              <a:cs typeface="Times New Roman" panose="02020603050405020304" pitchFamily="18" charset="0"/>
            </a:endParaRPr>
          </a:p>
          <a:p>
            <a:pPr lvl="0" algn="ctr" eaLnBrk="0" fontAlgn="base" hangingPunct="0">
              <a:spcBef>
                <a:spcPct val="0"/>
              </a:spcBef>
              <a:spcAft>
                <a:spcPct val="0"/>
              </a:spcAft>
            </a:pPr>
            <a:r>
              <a:rPr lang="en-US" altLang="en-US" sz="2400" b="1" dirty="0" err="1">
                <a:solidFill>
                  <a:schemeClr val="tx2"/>
                </a:solidFill>
                <a:latin typeface="Red Hat Display" panose="020B0604020202020204" charset="0"/>
                <a:cs typeface="Times New Roman" panose="02020603050405020304" pitchFamily="18" charset="0"/>
              </a:rPr>
              <a:t>First_Name</a:t>
            </a:r>
            <a:endParaRPr lang="en-US" altLang="en-US" sz="2400" b="1" dirty="0">
              <a:solidFill>
                <a:schemeClr val="tx2"/>
              </a:solidFill>
              <a:latin typeface="Red Hat Display" panose="020B0604020202020204" charset="0"/>
              <a:cs typeface="Times New Roman" panose="02020603050405020304" pitchFamily="18" charset="0"/>
            </a:endParaRPr>
          </a:p>
          <a:p>
            <a:pPr lvl="0" algn="ctr" eaLnBrk="0" fontAlgn="base" hangingPunct="0">
              <a:spcBef>
                <a:spcPct val="0"/>
              </a:spcBef>
              <a:spcAft>
                <a:spcPct val="0"/>
              </a:spcAft>
            </a:pPr>
            <a:r>
              <a:rPr lang="en-US" altLang="en-US" sz="2400" b="1" dirty="0" err="1">
                <a:solidFill>
                  <a:schemeClr val="tx2"/>
                </a:solidFill>
                <a:latin typeface="Red Hat Display" panose="020B0604020202020204" charset="0"/>
                <a:cs typeface="Times New Roman" panose="02020603050405020304" pitchFamily="18" charset="0"/>
              </a:rPr>
              <a:t>Last_Name</a:t>
            </a:r>
            <a:endParaRPr lang="en-US" altLang="en-US" sz="2400" b="1" dirty="0">
              <a:solidFill>
                <a:schemeClr val="tx2"/>
              </a:solidFill>
              <a:latin typeface="Red Hat Display" panose="020B0604020202020204" charset="0"/>
              <a:cs typeface="Times New Roman" panose="02020603050405020304" pitchFamily="18" charset="0"/>
            </a:endParaRPr>
          </a:p>
          <a:p>
            <a:pPr lvl="0" algn="ctr" eaLnBrk="0" fontAlgn="base" hangingPunct="0">
              <a:spcBef>
                <a:spcPct val="0"/>
              </a:spcBef>
              <a:spcAft>
                <a:spcPct val="0"/>
              </a:spcAft>
            </a:pPr>
            <a:r>
              <a:rPr lang="en-US" altLang="en-US" sz="2400" b="1" dirty="0">
                <a:solidFill>
                  <a:schemeClr val="tx2"/>
                </a:solidFill>
                <a:latin typeface="Red Hat Display" panose="020B0604020202020204" charset="0"/>
                <a:cs typeface="Times New Roman" panose="02020603050405020304" pitchFamily="18" charset="0"/>
              </a:rPr>
              <a:t>Email</a:t>
            </a:r>
          </a:p>
          <a:p>
            <a:pPr lvl="0" algn="ctr" eaLnBrk="0" fontAlgn="base" hangingPunct="0">
              <a:spcBef>
                <a:spcPct val="0"/>
              </a:spcBef>
              <a:spcAft>
                <a:spcPct val="0"/>
              </a:spcAft>
            </a:pPr>
            <a:r>
              <a:rPr lang="en-US" altLang="en-US" sz="2400" b="1" dirty="0">
                <a:solidFill>
                  <a:schemeClr val="tx2"/>
                </a:solidFill>
                <a:latin typeface="Red Hat Display" panose="020B0604020202020204" charset="0"/>
                <a:cs typeface="Times New Roman" panose="02020603050405020304" pitchFamily="18" charset="0"/>
              </a:rPr>
              <a:t>Gender</a:t>
            </a:r>
          </a:p>
          <a:p>
            <a:pPr lvl="0" algn="ctr" eaLnBrk="0" fontAlgn="base" hangingPunct="0">
              <a:spcBef>
                <a:spcPct val="0"/>
              </a:spcBef>
              <a:spcAft>
                <a:spcPct val="0"/>
              </a:spcAft>
            </a:pPr>
            <a:r>
              <a:rPr lang="en-US" altLang="en-US" sz="2400" b="1" dirty="0">
                <a:solidFill>
                  <a:schemeClr val="tx2"/>
                </a:solidFill>
                <a:latin typeface="Red Hat Display" panose="020B0604020202020204" charset="0"/>
                <a:cs typeface="Times New Roman" panose="02020603050405020304" pitchFamily="18" charset="0"/>
              </a:rPr>
              <a:t>Age</a:t>
            </a:r>
          </a:p>
        </p:txBody>
      </p:sp>
      <p:sp>
        <p:nvSpPr>
          <p:cNvPr id="27" name="Freeform 27"/>
          <p:cNvSpPr/>
          <p:nvPr/>
        </p:nvSpPr>
        <p:spPr>
          <a:xfrm rot="-2080684">
            <a:off x="10082077" y="8242051"/>
            <a:ext cx="10960234" cy="7472887"/>
          </a:xfrm>
          <a:custGeom>
            <a:avLst/>
            <a:gdLst/>
            <a:ahLst/>
            <a:cxnLst/>
            <a:rect l="l" t="t" r="r" b="b"/>
            <a:pathLst>
              <a:path w="10960234" h="7472887">
                <a:moveTo>
                  <a:pt x="0" y="0"/>
                </a:moveTo>
                <a:lnTo>
                  <a:pt x="10960235" y="0"/>
                </a:lnTo>
                <a:lnTo>
                  <a:pt x="10960235" y="7472887"/>
                </a:lnTo>
                <a:lnTo>
                  <a:pt x="0" y="7472887"/>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28" name="Freeform 28"/>
          <p:cNvSpPr/>
          <p:nvPr/>
        </p:nvSpPr>
        <p:spPr>
          <a:xfrm rot="9426524">
            <a:off x="-3984660" y="-4765086"/>
            <a:ext cx="9442126" cy="8000056"/>
          </a:xfrm>
          <a:custGeom>
            <a:avLst/>
            <a:gdLst/>
            <a:ahLst/>
            <a:cxnLst/>
            <a:rect l="l" t="t" r="r" b="b"/>
            <a:pathLst>
              <a:path w="9442126" h="8000056">
                <a:moveTo>
                  <a:pt x="0" y="0"/>
                </a:moveTo>
                <a:lnTo>
                  <a:pt x="9442126" y="0"/>
                </a:lnTo>
                <a:lnTo>
                  <a:pt x="9442126" y="8000056"/>
                </a:lnTo>
                <a:lnTo>
                  <a:pt x="0" y="8000056"/>
                </a:lnTo>
                <a:lnTo>
                  <a:pt x="0" y="0"/>
                </a:lnTo>
                <a:close/>
              </a:path>
            </a:pathLst>
          </a:custGeom>
          <a:blipFill>
            <a:blip r:embed="rId4">
              <a:alphaModFix amt="50000"/>
              <a:extLst>
                <a:ext uri="{96DAC541-7B7A-43D3-8B79-37D633B846F1}">
                  <asvg:svgBlip xmlns:asvg="http://schemas.microsoft.com/office/drawing/2016/SVG/main" r:embed="rId5"/>
                </a:ext>
              </a:extLst>
            </a:blip>
            <a:stretch>
              <a:fillRect/>
            </a:stretch>
          </a:blipFill>
        </p:spPr>
        <p:txBody>
          <a:bodyPr/>
          <a:lstStyle/>
          <a:p>
            <a:endParaRPr lang="en-US"/>
          </a:p>
        </p:txBody>
      </p:sp>
      <p:sp>
        <p:nvSpPr>
          <p:cNvPr id="29" name="Freeform 29"/>
          <p:cNvSpPr/>
          <p:nvPr/>
        </p:nvSpPr>
        <p:spPr>
          <a:xfrm rot="-2624874">
            <a:off x="-884948" y="9077955"/>
            <a:ext cx="3242701" cy="1827704"/>
          </a:xfrm>
          <a:custGeom>
            <a:avLst/>
            <a:gdLst/>
            <a:ahLst/>
            <a:cxnLst/>
            <a:rect l="l" t="t" r="r" b="b"/>
            <a:pathLst>
              <a:path w="3242701" h="1827704">
                <a:moveTo>
                  <a:pt x="0" y="0"/>
                </a:moveTo>
                <a:lnTo>
                  <a:pt x="3242701" y="0"/>
                </a:lnTo>
                <a:lnTo>
                  <a:pt x="3242701" y="1827704"/>
                </a:lnTo>
                <a:lnTo>
                  <a:pt x="0" y="182770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30" name="Freeform 30"/>
          <p:cNvSpPr/>
          <p:nvPr/>
        </p:nvSpPr>
        <p:spPr>
          <a:xfrm rot="2830696">
            <a:off x="16075185" y="-1028700"/>
            <a:ext cx="2835471" cy="4114800"/>
          </a:xfrm>
          <a:custGeom>
            <a:avLst/>
            <a:gdLst/>
            <a:ahLst/>
            <a:cxnLst/>
            <a:rect l="l" t="t" r="r" b="b"/>
            <a:pathLst>
              <a:path w="2835471" h="4114800">
                <a:moveTo>
                  <a:pt x="0" y="0"/>
                </a:moveTo>
                <a:lnTo>
                  <a:pt x="2835471" y="0"/>
                </a:lnTo>
                <a:lnTo>
                  <a:pt x="2835471"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grpSp>
        <p:nvGrpSpPr>
          <p:cNvPr id="33" name="Group 32"/>
          <p:cNvGrpSpPr/>
          <p:nvPr/>
        </p:nvGrpSpPr>
        <p:grpSpPr>
          <a:xfrm>
            <a:off x="7505590" y="3391787"/>
            <a:ext cx="9258410" cy="6476112"/>
            <a:chOff x="8225916" y="3532463"/>
            <a:chExt cx="7916811" cy="5675598"/>
          </a:xfrm>
        </p:grpSpPr>
        <p:grpSp>
          <p:nvGrpSpPr>
            <p:cNvPr id="6" name="Group 6"/>
            <p:cNvGrpSpPr/>
            <p:nvPr/>
          </p:nvGrpSpPr>
          <p:grpSpPr>
            <a:xfrm>
              <a:off x="8225916" y="4187714"/>
              <a:ext cx="7717845" cy="4770710"/>
              <a:chOff x="0" y="-47625"/>
              <a:chExt cx="1244640" cy="1256483"/>
            </a:xfrm>
          </p:grpSpPr>
          <p:sp>
            <p:nvSpPr>
              <p:cNvPr id="7" name="Freeform 7"/>
              <p:cNvSpPr/>
              <p:nvPr/>
            </p:nvSpPr>
            <p:spPr>
              <a:xfrm>
                <a:off x="49792" y="-27581"/>
                <a:ext cx="1194848" cy="1208858"/>
              </a:xfrm>
              <a:custGeom>
                <a:avLst/>
                <a:gdLst/>
                <a:ahLst/>
                <a:cxnLst/>
                <a:rect l="l" t="t" r="r" b="b"/>
                <a:pathLst>
                  <a:path w="1069703" h="1208858">
                    <a:moveTo>
                      <a:pt x="57185" y="0"/>
                    </a:moveTo>
                    <a:lnTo>
                      <a:pt x="1012518" y="0"/>
                    </a:lnTo>
                    <a:cubicBezTo>
                      <a:pt x="1027684" y="0"/>
                      <a:pt x="1042230" y="6025"/>
                      <a:pt x="1052954" y="16749"/>
                    </a:cubicBezTo>
                    <a:cubicBezTo>
                      <a:pt x="1063678" y="27473"/>
                      <a:pt x="1069703" y="42018"/>
                      <a:pt x="1069703" y="57185"/>
                    </a:cubicBezTo>
                    <a:lnTo>
                      <a:pt x="1069703" y="1151674"/>
                    </a:lnTo>
                    <a:cubicBezTo>
                      <a:pt x="1069703" y="1183256"/>
                      <a:pt x="1044100" y="1208858"/>
                      <a:pt x="1012518" y="1208858"/>
                    </a:cubicBezTo>
                    <a:lnTo>
                      <a:pt x="57185" y="1208858"/>
                    </a:lnTo>
                    <a:cubicBezTo>
                      <a:pt x="42018" y="1208858"/>
                      <a:pt x="27473" y="1202834"/>
                      <a:pt x="16749" y="1192109"/>
                    </a:cubicBezTo>
                    <a:cubicBezTo>
                      <a:pt x="6025" y="1181385"/>
                      <a:pt x="0" y="1166840"/>
                      <a:pt x="0" y="1151674"/>
                    </a:cubicBezTo>
                    <a:lnTo>
                      <a:pt x="0" y="57185"/>
                    </a:lnTo>
                    <a:cubicBezTo>
                      <a:pt x="0" y="42018"/>
                      <a:pt x="6025" y="27473"/>
                      <a:pt x="16749" y="16749"/>
                    </a:cubicBezTo>
                    <a:cubicBezTo>
                      <a:pt x="27473" y="6025"/>
                      <a:pt x="42018" y="0"/>
                      <a:pt x="57185" y="0"/>
                    </a:cubicBezTo>
                    <a:close/>
                  </a:path>
                </a:pathLst>
              </a:custGeom>
              <a:solidFill>
                <a:srgbClr val="ECE1D7"/>
              </a:solidFill>
            </p:spPr>
            <p:txBody>
              <a:bodyPr/>
              <a:lstStyle/>
              <a:p>
                <a:endParaRPr lang="en-US"/>
              </a:p>
            </p:txBody>
          </p:sp>
          <p:sp>
            <p:nvSpPr>
              <p:cNvPr id="8" name="TextBox 8"/>
              <p:cNvSpPr txBox="1"/>
              <p:nvPr/>
            </p:nvSpPr>
            <p:spPr>
              <a:xfrm>
                <a:off x="0" y="-47625"/>
                <a:ext cx="1069703" cy="1256483"/>
              </a:xfrm>
              <a:prstGeom prst="rect">
                <a:avLst/>
              </a:prstGeom>
            </p:spPr>
            <p:txBody>
              <a:bodyPr lIns="50800" tIns="50800" rIns="50800" bIns="50800" rtlCol="0" anchor="ctr"/>
              <a:lstStyle/>
              <a:p>
                <a:pPr algn="ctr">
                  <a:lnSpc>
                    <a:spcPts val="3032"/>
                  </a:lnSpc>
                </a:pPr>
                <a:endParaRPr/>
              </a:p>
            </p:txBody>
          </p:sp>
        </p:grpSp>
        <p:sp>
          <p:nvSpPr>
            <p:cNvPr id="22" name="TextBox 22"/>
            <p:cNvSpPr txBox="1"/>
            <p:nvPr/>
          </p:nvSpPr>
          <p:spPr>
            <a:xfrm>
              <a:off x="10532116" y="3532463"/>
              <a:ext cx="3173706" cy="373636"/>
            </a:xfrm>
            <a:prstGeom prst="rect">
              <a:avLst/>
            </a:prstGeom>
          </p:spPr>
          <p:txBody>
            <a:bodyPr lIns="0" tIns="0" rIns="0" bIns="0" rtlCol="0" anchor="t">
              <a:spAutoFit/>
            </a:bodyPr>
            <a:lstStyle/>
            <a:p>
              <a:pPr algn="ctr">
                <a:lnSpc>
                  <a:spcPts val="3359"/>
                </a:lnSpc>
              </a:pPr>
              <a:r>
                <a:rPr lang="en-US" sz="2800" b="1" dirty="0">
                  <a:solidFill>
                    <a:srgbClr val="FBFCFE"/>
                  </a:solidFill>
                  <a:latin typeface="Red Hat Display Bold"/>
                  <a:ea typeface="Red Hat Display Bold"/>
                  <a:cs typeface="Red Hat Display Bold"/>
                  <a:sym typeface="Red Hat Display Bold"/>
                </a:rPr>
                <a:t>Academic Factors</a:t>
              </a:r>
            </a:p>
          </p:txBody>
        </p:sp>
        <p:sp>
          <p:nvSpPr>
            <p:cNvPr id="25" name="TextBox 25"/>
            <p:cNvSpPr txBox="1"/>
            <p:nvPr/>
          </p:nvSpPr>
          <p:spPr>
            <a:xfrm>
              <a:off x="8817258" y="4499208"/>
              <a:ext cx="2984428" cy="4708853"/>
            </a:xfrm>
            <a:prstGeom prst="rect">
              <a:avLst/>
            </a:prstGeom>
          </p:spPr>
          <p:txBody>
            <a:bodyPr wrap="square" lIns="0" tIns="0" rIns="0" bIns="0" rtlCol="0" anchor="t">
              <a:spAutoFit/>
            </a:bodyPr>
            <a:lstStyle/>
            <a:p>
              <a:pPr lvl="0" algn="ctr" eaLnBrk="0" fontAlgn="base" hangingPunct="0">
                <a:spcBef>
                  <a:spcPct val="0"/>
                </a:spcBef>
                <a:spcAft>
                  <a:spcPct val="0"/>
                </a:spcAft>
              </a:pPr>
              <a:r>
                <a:rPr lang="en-US" altLang="en-US" sz="2400" b="1" dirty="0">
                  <a:solidFill>
                    <a:schemeClr val="tx2"/>
                  </a:solidFill>
                  <a:latin typeface="Red Hat Display" panose="020B0604020202020204" charset="0"/>
                  <a:cs typeface="Times New Roman" panose="02020603050405020304" pitchFamily="18" charset="0"/>
                </a:rPr>
                <a:t>Department</a:t>
              </a:r>
            </a:p>
            <a:p>
              <a:pPr lvl="0" algn="ctr" eaLnBrk="0" fontAlgn="base" hangingPunct="0">
                <a:spcBef>
                  <a:spcPct val="0"/>
                </a:spcBef>
                <a:spcAft>
                  <a:spcPct val="0"/>
                </a:spcAft>
              </a:pPr>
              <a:r>
                <a:rPr lang="en-US" altLang="en-US" sz="2400" b="1" dirty="0">
                  <a:solidFill>
                    <a:schemeClr val="tx2"/>
                  </a:solidFill>
                  <a:latin typeface="Red Hat Display" panose="020B0604020202020204" charset="0"/>
                  <a:cs typeface="Times New Roman" panose="02020603050405020304" pitchFamily="18" charset="0"/>
                </a:rPr>
                <a:t>Attendance (%)</a:t>
              </a:r>
            </a:p>
            <a:p>
              <a:pPr lvl="0" algn="ctr" eaLnBrk="0" fontAlgn="base" hangingPunct="0">
                <a:spcBef>
                  <a:spcPct val="0"/>
                </a:spcBef>
                <a:spcAft>
                  <a:spcPct val="0"/>
                </a:spcAft>
              </a:pPr>
              <a:r>
                <a:rPr lang="en-US" altLang="en-US" sz="2400" b="1" dirty="0" err="1">
                  <a:solidFill>
                    <a:schemeClr val="tx2"/>
                  </a:solidFill>
                  <a:latin typeface="Red Hat Display" panose="020B0604020202020204" charset="0"/>
                  <a:cs typeface="Times New Roman" panose="02020603050405020304" pitchFamily="18" charset="0"/>
                </a:rPr>
                <a:t>Midterm_Score</a:t>
              </a:r>
              <a:endParaRPr lang="en-US" altLang="en-US" sz="2400" b="1" dirty="0">
                <a:solidFill>
                  <a:schemeClr val="tx2"/>
                </a:solidFill>
                <a:latin typeface="Red Hat Display" panose="020B0604020202020204" charset="0"/>
                <a:cs typeface="Times New Roman" panose="02020603050405020304" pitchFamily="18" charset="0"/>
              </a:endParaRPr>
            </a:p>
            <a:p>
              <a:pPr lvl="0" algn="ctr" eaLnBrk="0" fontAlgn="base" hangingPunct="0">
                <a:spcBef>
                  <a:spcPct val="0"/>
                </a:spcBef>
                <a:spcAft>
                  <a:spcPct val="0"/>
                </a:spcAft>
              </a:pPr>
              <a:r>
                <a:rPr lang="en-US" altLang="en-US" sz="2400" b="1" dirty="0" err="1">
                  <a:solidFill>
                    <a:schemeClr val="tx2"/>
                  </a:solidFill>
                  <a:latin typeface="Red Hat Display" panose="020B0604020202020204" charset="0"/>
                  <a:cs typeface="Times New Roman" panose="02020603050405020304" pitchFamily="18" charset="0"/>
                </a:rPr>
                <a:t>Final_Score</a:t>
              </a:r>
              <a:endParaRPr lang="en-US" altLang="en-US" sz="2400" b="1" dirty="0">
                <a:solidFill>
                  <a:schemeClr val="tx2"/>
                </a:solidFill>
                <a:latin typeface="Red Hat Display" panose="020B0604020202020204" charset="0"/>
                <a:cs typeface="Times New Roman" panose="02020603050405020304" pitchFamily="18" charset="0"/>
              </a:endParaRPr>
            </a:p>
            <a:p>
              <a:pPr lvl="0" algn="ctr" eaLnBrk="0" fontAlgn="base" hangingPunct="0">
                <a:spcBef>
                  <a:spcPct val="0"/>
                </a:spcBef>
                <a:spcAft>
                  <a:spcPct val="0"/>
                </a:spcAft>
              </a:pPr>
              <a:r>
                <a:rPr lang="en-US" altLang="en-US" sz="2400" b="1" dirty="0" err="1">
                  <a:solidFill>
                    <a:schemeClr val="tx2"/>
                  </a:solidFill>
                  <a:latin typeface="Red Hat Display" panose="020B0604020202020204" charset="0"/>
                  <a:cs typeface="Times New Roman" panose="02020603050405020304" pitchFamily="18" charset="0"/>
                </a:rPr>
                <a:t>Assignments_Avg</a:t>
              </a:r>
              <a:endParaRPr lang="en-US" altLang="en-US" sz="2400" b="1" dirty="0">
                <a:solidFill>
                  <a:schemeClr val="tx2"/>
                </a:solidFill>
                <a:latin typeface="Red Hat Display" panose="020B0604020202020204" charset="0"/>
                <a:cs typeface="Times New Roman" panose="02020603050405020304" pitchFamily="18" charset="0"/>
              </a:endParaRPr>
            </a:p>
            <a:p>
              <a:pPr lvl="0" algn="ctr" eaLnBrk="0" fontAlgn="base" hangingPunct="0">
                <a:spcBef>
                  <a:spcPct val="0"/>
                </a:spcBef>
                <a:spcAft>
                  <a:spcPct val="0"/>
                </a:spcAft>
              </a:pPr>
              <a:r>
                <a:rPr lang="en-US" altLang="en-US" sz="2400" b="1" dirty="0" err="1">
                  <a:solidFill>
                    <a:schemeClr val="tx2"/>
                  </a:solidFill>
                  <a:latin typeface="Red Hat Display" panose="020B0604020202020204" charset="0"/>
                  <a:cs typeface="Times New Roman" panose="02020603050405020304" pitchFamily="18" charset="0"/>
                </a:rPr>
                <a:t>Quizzes_Avg</a:t>
              </a:r>
              <a:endParaRPr lang="en-US" altLang="en-US" sz="2400" b="1" dirty="0">
                <a:solidFill>
                  <a:schemeClr val="tx2"/>
                </a:solidFill>
                <a:latin typeface="Red Hat Display" panose="020B0604020202020204" charset="0"/>
                <a:cs typeface="Times New Roman" panose="02020603050405020304" pitchFamily="18" charset="0"/>
              </a:endParaRPr>
            </a:p>
            <a:p>
              <a:pPr lvl="0" algn="ctr" eaLnBrk="0" fontAlgn="base" hangingPunct="0">
                <a:spcBef>
                  <a:spcPct val="0"/>
                </a:spcBef>
                <a:spcAft>
                  <a:spcPct val="0"/>
                </a:spcAft>
              </a:pPr>
              <a:r>
                <a:rPr lang="en-US" altLang="en-US" sz="2400" b="1" dirty="0" err="1">
                  <a:solidFill>
                    <a:schemeClr val="tx2"/>
                  </a:solidFill>
                  <a:latin typeface="Red Hat Display" panose="020B0604020202020204" charset="0"/>
                  <a:cs typeface="Times New Roman" panose="02020603050405020304" pitchFamily="18" charset="0"/>
                </a:rPr>
                <a:t>Participation_Score</a:t>
              </a:r>
              <a:endParaRPr lang="en-US" altLang="en-US" sz="2400" b="1" dirty="0">
                <a:solidFill>
                  <a:schemeClr val="tx2"/>
                </a:solidFill>
                <a:latin typeface="Red Hat Display" panose="020B0604020202020204" charset="0"/>
                <a:cs typeface="Times New Roman" panose="02020603050405020304" pitchFamily="18" charset="0"/>
              </a:endParaRPr>
            </a:p>
            <a:p>
              <a:pPr lvl="0" algn="ctr" eaLnBrk="0" fontAlgn="base" hangingPunct="0">
                <a:spcBef>
                  <a:spcPct val="0"/>
                </a:spcBef>
                <a:spcAft>
                  <a:spcPct val="0"/>
                </a:spcAft>
              </a:pPr>
              <a:r>
                <a:rPr lang="en-US" altLang="en-US" sz="2400" b="1" dirty="0" err="1">
                  <a:solidFill>
                    <a:schemeClr val="tx2"/>
                  </a:solidFill>
                  <a:latin typeface="Red Hat Display" panose="020B0604020202020204" charset="0"/>
                  <a:cs typeface="Times New Roman" panose="02020603050405020304" pitchFamily="18" charset="0"/>
                </a:rPr>
                <a:t>Projects_Score</a:t>
              </a:r>
              <a:endParaRPr lang="en-US" altLang="en-US" sz="2400" b="1" dirty="0">
                <a:solidFill>
                  <a:schemeClr val="tx2"/>
                </a:solidFill>
                <a:latin typeface="Red Hat Display" panose="020B0604020202020204" charset="0"/>
                <a:cs typeface="Times New Roman" panose="02020603050405020304" pitchFamily="18" charset="0"/>
              </a:endParaRPr>
            </a:p>
            <a:p>
              <a:pPr lvl="0" algn="ctr" eaLnBrk="0" fontAlgn="base" hangingPunct="0">
                <a:spcBef>
                  <a:spcPct val="0"/>
                </a:spcBef>
                <a:spcAft>
                  <a:spcPct val="0"/>
                </a:spcAft>
              </a:pPr>
              <a:r>
                <a:rPr lang="en-US" altLang="en-US" sz="2400" b="1" dirty="0" err="1">
                  <a:solidFill>
                    <a:schemeClr val="tx2"/>
                  </a:solidFill>
                  <a:latin typeface="Red Hat Display" panose="020B0604020202020204" charset="0"/>
                  <a:cs typeface="Times New Roman" panose="02020603050405020304" pitchFamily="18" charset="0"/>
                </a:rPr>
                <a:t>Total_Score</a:t>
              </a:r>
              <a:endParaRPr lang="en-US" altLang="en-US" sz="2400" b="1" dirty="0">
                <a:solidFill>
                  <a:schemeClr val="tx2"/>
                </a:solidFill>
                <a:latin typeface="Red Hat Display" panose="020B0604020202020204" charset="0"/>
                <a:cs typeface="Times New Roman" panose="02020603050405020304" pitchFamily="18" charset="0"/>
              </a:endParaRPr>
            </a:p>
            <a:p>
              <a:pPr algn="ctr" eaLnBrk="0" fontAlgn="base" hangingPunct="0">
                <a:spcBef>
                  <a:spcPct val="0"/>
                </a:spcBef>
                <a:spcAft>
                  <a:spcPct val="0"/>
                </a:spcAft>
              </a:pPr>
              <a:r>
                <a:rPr lang="en-US" altLang="en-US" sz="2400" b="1" dirty="0">
                  <a:solidFill>
                    <a:schemeClr val="tx2"/>
                  </a:solidFill>
                  <a:latin typeface="Red Hat Display" panose="020B0604020202020204" charset="0"/>
                  <a:cs typeface="Times New Roman" panose="02020603050405020304" pitchFamily="18" charset="0"/>
                </a:rPr>
                <a:t>Grade</a:t>
              </a:r>
            </a:p>
            <a:p>
              <a:pPr lvl="0" algn="ctr" eaLnBrk="0" fontAlgn="base" hangingPunct="0">
                <a:spcBef>
                  <a:spcPct val="0"/>
                </a:spcBef>
                <a:spcAft>
                  <a:spcPct val="0"/>
                </a:spcAft>
              </a:pPr>
              <a:r>
                <a:rPr lang="en-US" altLang="en-US" sz="2400" b="1" dirty="0">
                  <a:solidFill>
                    <a:schemeClr val="tx2"/>
                  </a:solidFill>
                  <a:latin typeface="Red Hat Display" panose="020B0604020202020204" charset="0"/>
                  <a:cs typeface="Times New Roman" panose="02020603050405020304" pitchFamily="18" charset="0"/>
                </a:rPr>
                <a:t>Percentage</a:t>
              </a:r>
            </a:p>
            <a:p>
              <a:pPr lvl="0" algn="ctr" eaLnBrk="0" fontAlgn="base" hangingPunct="0">
                <a:spcBef>
                  <a:spcPct val="0"/>
                </a:spcBef>
                <a:spcAft>
                  <a:spcPct val="0"/>
                </a:spcAft>
              </a:pPr>
              <a:r>
                <a:rPr lang="en-US" altLang="en-US" sz="2400" b="1" dirty="0">
                  <a:solidFill>
                    <a:schemeClr val="tx2"/>
                  </a:solidFill>
                  <a:latin typeface="Red Hat Display" panose="020B0604020202020204" charset="0"/>
                  <a:cs typeface="Times New Roman" panose="02020603050405020304" pitchFamily="18" charset="0"/>
                </a:rPr>
                <a:t>GPA</a:t>
              </a:r>
            </a:p>
            <a:p>
              <a:pPr lvl="0" algn="ctr" eaLnBrk="0" fontAlgn="base" hangingPunct="0">
                <a:spcBef>
                  <a:spcPct val="0"/>
                </a:spcBef>
                <a:spcAft>
                  <a:spcPct val="0"/>
                </a:spcAft>
              </a:pPr>
              <a:endParaRPr lang="en-US" sz="1799" dirty="0">
                <a:solidFill>
                  <a:srgbClr val="2D2261"/>
                </a:solidFill>
                <a:latin typeface="Red Hat Display" panose="020B0604020202020204" charset="0"/>
                <a:ea typeface="Red Hat Display"/>
                <a:cs typeface="Red Hat Display"/>
                <a:sym typeface="Red Hat Display"/>
              </a:endParaRPr>
            </a:p>
          </p:txBody>
        </p:sp>
        <p:sp>
          <p:nvSpPr>
            <p:cNvPr id="31" name="TextBox 30"/>
            <p:cNvSpPr txBox="1"/>
            <p:nvPr/>
          </p:nvSpPr>
          <p:spPr>
            <a:xfrm>
              <a:off x="11917993" y="4448934"/>
              <a:ext cx="4224734" cy="4154984"/>
            </a:xfrm>
            <a:prstGeom prst="rect">
              <a:avLst/>
            </a:prstGeom>
            <a:noFill/>
          </p:spPr>
          <p:txBody>
            <a:bodyPr wrap="square" rtlCol="0">
              <a:spAutoFit/>
            </a:bodyPr>
            <a:lstStyle/>
            <a:p>
              <a:pPr lvl="0" eaLnBrk="0" fontAlgn="base" hangingPunct="0">
                <a:spcBef>
                  <a:spcPct val="0"/>
                </a:spcBef>
                <a:spcAft>
                  <a:spcPct val="0"/>
                </a:spcAft>
              </a:pPr>
              <a:r>
                <a:rPr lang="en-US" altLang="en-US" sz="2400" b="1" dirty="0" err="1">
                  <a:solidFill>
                    <a:schemeClr val="tx2"/>
                  </a:solidFill>
                  <a:latin typeface="Red Hat Display" panose="020B0604020202020204" charset="0"/>
                  <a:cs typeface="Times New Roman" panose="02020603050405020304" pitchFamily="18" charset="0"/>
                </a:rPr>
                <a:t>Study_Hours_per_Week</a:t>
              </a:r>
              <a:endParaRPr lang="en-US" altLang="en-US" sz="2400" b="1" dirty="0">
                <a:solidFill>
                  <a:schemeClr val="tx2"/>
                </a:solidFill>
                <a:latin typeface="Red Hat Display" panose="020B0604020202020204" charset="0"/>
                <a:cs typeface="Times New Roman" panose="02020603050405020304" pitchFamily="18" charset="0"/>
              </a:endParaRPr>
            </a:p>
            <a:p>
              <a:pPr lvl="0" eaLnBrk="0" fontAlgn="base" hangingPunct="0">
                <a:spcBef>
                  <a:spcPct val="0"/>
                </a:spcBef>
                <a:spcAft>
                  <a:spcPct val="0"/>
                </a:spcAft>
              </a:pPr>
              <a:r>
                <a:rPr lang="en-US" altLang="en-US" sz="2400" b="1" dirty="0" err="1">
                  <a:solidFill>
                    <a:schemeClr val="tx2"/>
                  </a:solidFill>
                  <a:latin typeface="Red Hat Display" panose="020B0604020202020204" charset="0"/>
                  <a:cs typeface="Times New Roman" panose="02020603050405020304" pitchFamily="18" charset="0"/>
                </a:rPr>
                <a:t>Extracurricular_Activities</a:t>
              </a:r>
              <a:endParaRPr lang="en-US" altLang="en-US" sz="2400" b="1" dirty="0">
                <a:solidFill>
                  <a:schemeClr val="tx2"/>
                </a:solidFill>
                <a:latin typeface="Red Hat Display" panose="020B0604020202020204" charset="0"/>
                <a:cs typeface="Times New Roman" panose="02020603050405020304" pitchFamily="18" charset="0"/>
              </a:endParaRPr>
            </a:p>
            <a:p>
              <a:pPr lvl="0" eaLnBrk="0" fontAlgn="base" hangingPunct="0">
                <a:spcBef>
                  <a:spcPct val="0"/>
                </a:spcBef>
                <a:spcAft>
                  <a:spcPct val="0"/>
                </a:spcAft>
              </a:pPr>
              <a:r>
                <a:rPr lang="en-US" altLang="en-US" sz="2400" b="1" dirty="0" err="1">
                  <a:solidFill>
                    <a:schemeClr val="tx2"/>
                  </a:solidFill>
                  <a:latin typeface="Red Hat Display" panose="020B0604020202020204" charset="0"/>
                  <a:cs typeface="Times New Roman" panose="02020603050405020304" pitchFamily="18" charset="0"/>
                </a:rPr>
                <a:t>Internet_Access_at_Home</a:t>
              </a:r>
              <a:endParaRPr lang="en-US" altLang="en-US" sz="2400" b="1" dirty="0">
                <a:solidFill>
                  <a:schemeClr val="tx2"/>
                </a:solidFill>
                <a:latin typeface="Red Hat Display" panose="020B0604020202020204" charset="0"/>
                <a:cs typeface="Times New Roman" panose="02020603050405020304" pitchFamily="18" charset="0"/>
              </a:endParaRPr>
            </a:p>
            <a:p>
              <a:pPr lvl="0" eaLnBrk="0" fontAlgn="base" hangingPunct="0">
                <a:spcBef>
                  <a:spcPct val="0"/>
                </a:spcBef>
                <a:spcAft>
                  <a:spcPct val="0"/>
                </a:spcAft>
              </a:pPr>
              <a:r>
                <a:rPr lang="en-US" altLang="en-US" sz="2400" b="1" dirty="0" err="1">
                  <a:solidFill>
                    <a:schemeClr val="tx2"/>
                  </a:solidFill>
                  <a:latin typeface="Red Hat Display" panose="020B0604020202020204" charset="0"/>
                  <a:cs typeface="Times New Roman" panose="02020603050405020304" pitchFamily="18" charset="0"/>
                </a:rPr>
                <a:t>Parent_Education_Level</a:t>
              </a:r>
              <a:endParaRPr lang="en-US" altLang="en-US" sz="2400" b="1" dirty="0">
                <a:solidFill>
                  <a:schemeClr val="tx2"/>
                </a:solidFill>
                <a:latin typeface="Red Hat Display" panose="020B0604020202020204" charset="0"/>
                <a:cs typeface="Times New Roman" panose="02020603050405020304" pitchFamily="18" charset="0"/>
              </a:endParaRPr>
            </a:p>
            <a:p>
              <a:pPr lvl="0" eaLnBrk="0" fontAlgn="base" hangingPunct="0">
                <a:spcBef>
                  <a:spcPct val="0"/>
                </a:spcBef>
                <a:spcAft>
                  <a:spcPct val="0"/>
                </a:spcAft>
              </a:pPr>
              <a:r>
                <a:rPr lang="en-US" altLang="en-US" sz="2400" b="1" dirty="0" err="1">
                  <a:solidFill>
                    <a:schemeClr val="tx2"/>
                  </a:solidFill>
                  <a:latin typeface="Red Hat Display" panose="020B0604020202020204" charset="0"/>
                  <a:cs typeface="Times New Roman" panose="02020603050405020304" pitchFamily="18" charset="0"/>
                </a:rPr>
                <a:t>Family_Income_Level</a:t>
              </a:r>
              <a:endParaRPr lang="en-US" altLang="en-US" sz="2400" b="1" dirty="0">
                <a:solidFill>
                  <a:schemeClr val="tx2"/>
                </a:solidFill>
                <a:latin typeface="Red Hat Display" panose="020B0604020202020204" charset="0"/>
                <a:cs typeface="Times New Roman" panose="02020603050405020304" pitchFamily="18" charset="0"/>
              </a:endParaRPr>
            </a:p>
            <a:p>
              <a:pPr lvl="0" eaLnBrk="0" fontAlgn="base" hangingPunct="0">
                <a:spcBef>
                  <a:spcPct val="0"/>
                </a:spcBef>
                <a:spcAft>
                  <a:spcPct val="0"/>
                </a:spcAft>
              </a:pPr>
              <a:r>
                <a:rPr lang="en-US" altLang="en-US" sz="2400" b="1" dirty="0" err="1">
                  <a:solidFill>
                    <a:schemeClr val="tx2"/>
                  </a:solidFill>
                  <a:latin typeface="Red Hat Display" panose="020B0604020202020204" charset="0"/>
                  <a:cs typeface="Times New Roman" panose="02020603050405020304" pitchFamily="18" charset="0"/>
                </a:rPr>
                <a:t>Stress_Level</a:t>
              </a:r>
              <a:r>
                <a:rPr lang="en-US" altLang="en-US" sz="2400" b="1" dirty="0">
                  <a:solidFill>
                    <a:schemeClr val="tx2"/>
                  </a:solidFill>
                  <a:latin typeface="Red Hat Display" panose="020B0604020202020204" charset="0"/>
                  <a:cs typeface="Times New Roman" panose="02020603050405020304" pitchFamily="18" charset="0"/>
                </a:rPr>
                <a:t> (1-10)</a:t>
              </a:r>
            </a:p>
            <a:p>
              <a:pPr lvl="0" eaLnBrk="0" fontAlgn="base" hangingPunct="0">
                <a:spcBef>
                  <a:spcPct val="0"/>
                </a:spcBef>
                <a:spcAft>
                  <a:spcPct val="0"/>
                </a:spcAft>
              </a:pPr>
              <a:r>
                <a:rPr lang="en-US" altLang="en-US" sz="2400" b="1" dirty="0" err="1">
                  <a:solidFill>
                    <a:schemeClr val="tx2"/>
                  </a:solidFill>
                  <a:latin typeface="Red Hat Display" panose="020B0604020202020204" charset="0"/>
                  <a:cs typeface="Times New Roman" panose="02020603050405020304" pitchFamily="18" charset="0"/>
                </a:rPr>
                <a:t>Sleep_Hours_per_Night</a:t>
              </a:r>
              <a:endParaRPr lang="en-US" altLang="en-US" sz="2400" b="1" dirty="0">
                <a:solidFill>
                  <a:schemeClr val="tx2"/>
                </a:solidFill>
                <a:latin typeface="Red Hat Display" panose="020B0604020202020204" charset="0"/>
                <a:cs typeface="Times New Roman" panose="02020603050405020304" pitchFamily="18" charset="0"/>
              </a:endParaRPr>
            </a:p>
            <a:p>
              <a:pPr lvl="0" eaLnBrk="0" fontAlgn="base" hangingPunct="0">
                <a:spcBef>
                  <a:spcPct val="0"/>
                </a:spcBef>
                <a:spcAft>
                  <a:spcPct val="0"/>
                </a:spcAft>
              </a:pPr>
              <a:r>
                <a:rPr lang="en-US" altLang="en-US" sz="2400" b="1" dirty="0">
                  <a:solidFill>
                    <a:schemeClr val="tx2"/>
                  </a:solidFill>
                  <a:latin typeface="Red Hat Display" panose="020B0604020202020204" charset="0"/>
                  <a:cs typeface="Times New Roman" panose="02020603050405020304" pitchFamily="18" charset="0"/>
                </a:rPr>
                <a:t>percentage of students receiving grade</a:t>
              </a:r>
            </a:p>
            <a:p>
              <a:pPr lvl="0" eaLnBrk="0" fontAlgn="base" hangingPunct="0">
                <a:spcBef>
                  <a:spcPct val="0"/>
                </a:spcBef>
                <a:spcAft>
                  <a:spcPct val="0"/>
                </a:spcAft>
              </a:pPr>
              <a:r>
                <a:rPr lang="en-US" altLang="en-US" sz="2400" b="1" dirty="0">
                  <a:solidFill>
                    <a:schemeClr val="tx2"/>
                  </a:solidFill>
                  <a:latin typeface="Red Hat Display" panose="020B0604020202020204" charset="0"/>
                  <a:cs typeface="Times New Roman" panose="02020603050405020304" pitchFamily="18" charset="0"/>
                </a:rPr>
                <a:t>Grade/mark</a:t>
              </a:r>
            </a:p>
            <a:p>
              <a:pPr lvl="0" eaLnBrk="0" fontAlgn="base" hangingPunct="0">
                <a:spcBef>
                  <a:spcPct val="0"/>
                </a:spcBef>
                <a:spcAft>
                  <a:spcPct val="0"/>
                </a:spcAft>
              </a:pPr>
              <a:r>
                <a:rPr lang="en-US" altLang="en-US" sz="2400" b="1" dirty="0">
                  <a:solidFill>
                    <a:schemeClr val="tx2"/>
                  </a:solidFill>
                  <a:latin typeface="Red Hat Display" panose="020B0604020202020204" charset="0"/>
                  <a:cs typeface="Times New Roman" panose="02020603050405020304" pitchFamily="18" charset="0"/>
                </a:rPr>
                <a:t>Assigned meaning</a:t>
              </a:r>
              <a:endParaRPr lang="en-US" sz="2400" b="1" dirty="0">
                <a:solidFill>
                  <a:schemeClr val="tx2"/>
                </a:solidFill>
                <a:latin typeface="Red Hat Display" panose="020B0604020202020204" charset="0"/>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BFCFE"/>
        </a:solidFill>
        <a:effectLst/>
      </p:bgPr>
    </p:bg>
    <p:spTree>
      <p:nvGrpSpPr>
        <p:cNvPr id="1" name="">
          <a:extLst>
            <a:ext uri="{FF2B5EF4-FFF2-40B4-BE49-F238E27FC236}">
              <a16:creationId xmlns:a16="http://schemas.microsoft.com/office/drawing/2014/main" id="{A3655DDE-28CA-03F5-6B9E-2A39E4D800F9}"/>
            </a:ext>
          </a:extLst>
        </p:cNvPr>
        <p:cNvGrpSpPr/>
        <p:nvPr/>
      </p:nvGrpSpPr>
      <p:grpSpPr>
        <a:xfrm>
          <a:off x="0" y="0"/>
          <a:ext cx="0" cy="0"/>
          <a:chOff x="0" y="0"/>
          <a:chExt cx="0" cy="0"/>
        </a:xfrm>
      </p:grpSpPr>
      <p:sp>
        <p:nvSpPr>
          <p:cNvPr id="28" name="Freeform 28">
            <a:extLst>
              <a:ext uri="{FF2B5EF4-FFF2-40B4-BE49-F238E27FC236}">
                <a16:creationId xmlns:a16="http://schemas.microsoft.com/office/drawing/2014/main" id="{C7184BF3-39CC-FA35-F898-AB57B6105A6F}"/>
              </a:ext>
            </a:extLst>
          </p:cNvPr>
          <p:cNvSpPr/>
          <p:nvPr/>
        </p:nvSpPr>
        <p:spPr>
          <a:xfrm rot="9426524">
            <a:off x="-3984660" y="-4765086"/>
            <a:ext cx="9442126" cy="8000056"/>
          </a:xfrm>
          <a:custGeom>
            <a:avLst/>
            <a:gdLst/>
            <a:ahLst/>
            <a:cxnLst/>
            <a:rect l="l" t="t" r="r" b="b"/>
            <a:pathLst>
              <a:path w="9442126" h="8000056">
                <a:moveTo>
                  <a:pt x="0" y="0"/>
                </a:moveTo>
                <a:lnTo>
                  <a:pt x="9442126" y="0"/>
                </a:lnTo>
                <a:lnTo>
                  <a:pt x="9442126" y="8000056"/>
                </a:lnTo>
                <a:lnTo>
                  <a:pt x="0" y="8000056"/>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2" name="TextBox 2">
            <a:extLst>
              <a:ext uri="{FF2B5EF4-FFF2-40B4-BE49-F238E27FC236}">
                <a16:creationId xmlns:a16="http://schemas.microsoft.com/office/drawing/2014/main" id="{79A51BB9-291D-E621-299A-22A8400BA83F}"/>
              </a:ext>
            </a:extLst>
          </p:cNvPr>
          <p:cNvSpPr txBox="1"/>
          <p:nvPr/>
        </p:nvSpPr>
        <p:spPr>
          <a:xfrm>
            <a:off x="1157767" y="859045"/>
            <a:ext cx="11811000" cy="1482522"/>
          </a:xfrm>
          <a:prstGeom prst="rect">
            <a:avLst/>
          </a:prstGeom>
        </p:spPr>
        <p:txBody>
          <a:bodyPr wrap="square" lIns="0" tIns="0" rIns="0" bIns="0" rtlCol="0" anchor="t">
            <a:spAutoFit/>
          </a:bodyPr>
          <a:lstStyle/>
          <a:p>
            <a:pPr>
              <a:lnSpc>
                <a:spcPts val="6065"/>
              </a:lnSpc>
            </a:pPr>
            <a:r>
              <a:rPr lang="en-US" sz="3200" b="1" dirty="0">
                <a:solidFill>
                  <a:schemeClr val="tx2"/>
                </a:solidFill>
                <a:effectLst>
                  <a:outerShdw blurRad="38100" dist="38100" dir="2700000" algn="tl">
                    <a:srgbClr val="000000">
                      <a:alpha val="43137"/>
                    </a:srgbClr>
                  </a:outerShdw>
                </a:effectLst>
                <a:latin typeface="Red Hat Display" panose="020B0604020202020204" charset="0"/>
              </a:rPr>
              <a:t>How does student's attendance affect their final grade and GPA in different departments??</a:t>
            </a:r>
            <a:endParaRPr lang="en-US" sz="8800" b="1" dirty="0">
              <a:solidFill>
                <a:schemeClr val="tx2"/>
              </a:solidFill>
              <a:effectLst>
                <a:outerShdw blurRad="38100" dist="38100" dir="2700000" algn="tl">
                  <a:srgbClr val="000000">
                    <a:alpha val="43137"/>
                  </a:srgbClr>
                </a:outerShdw>
              </a:effectLst>
              <a:latin typeface="Red Hat Display" panose="020B0604020202020204" charset="0"/>
              <a:ea typeface="Red Hat Display Bold"/>
              <a:cs typeface="Red Hat Display Bold"/>
              <a:sym typeface="Red Hat Display Bold"/>
            </a:endParaRPr>
          </a:p>
        </p:txBody>
      </p:sp>
      <p:sp>
        <p:nvSpPr>
          <p:cNvPr id="27" name="Freeform 27">
            <a:extLst>
              <a:ext uri="{FF2B5EF4-FFF2-40B4-BE49-F238E27FC236}">
                <a16:creationId xmlns:a16="http://schemas.microsoft.com/office/drawing/2014/main" id="{3909E151-AB81-BBD0-07DF-C1C271D8E8BC}"/>
              </a:ext>
            </a:extLst>
          </p:cNvPr>
          <p:cNvSpPr/>
          <p:nvPr/>
        </p:nvSpPr>
        <p:spPr>
          <a:xfrm rot="-2080684">
            <a:off x="10082077" y="8242051"/>
            <a:ext cx="10960234" cy="7472887"/>
          </a:xfrm>
          <a:custGeom>
            <a:avLst/>
            <a:gdLst/>
            <a:ahLst/>
            <a:cxnLst/>
            <a:rect l="l" t="t" r="r" b="b"/>
            <a:pathLst>
              <a:path w="10960234" h="7472887">
                <a:moveTo>
                  <a:pt x="0" y="0"/>
                </a:moveTo>
                <a:lnTo>
                  <a:pt x="10960235" y="0"/>
                </a:lnTo>
                <a:lnTo>
                  <a:pt x="10960235" y="7472887"/>
                </a:lnTo>
                <a:lnTo>
                  <a:pt x="0" y="7472887"/>
                </a:lnTo>
                <a:lnTo>
                  <a:pt x="0" y="0"/>
                </a:lnTo>
                <a:close/>
              </a:path>
            </a:pathLst>
          </a:custGeom>
          <a:blipFill>
            <a:blip r:embed="rId4">
              <a:alphaModFix amt="50000"/>
              <a:extLst>
                <a:ext uri="{96DAC541-7B7A-43D3-8B79-37D633B846F1}">
                  <asvg:svgBlip xmlns:asvg="http://schemas.microsoft.com/office/drawing/2016/SVG/main" r:embed="rId5"/>
                </a:ext>
              </a:extLst>
            </a:blip>
            <a:stretch>
              <a:fillRect/>
            </a:stretch>
          </a:blipFill>
        </p:spPr>
        <p:txBody>
          <a:bodyPr/>
          <a:lstStyle/>
          <a:p>
            <a:endParaRPr lang="en-US"/>
          </a:p>
        </p:txBody>
      </p:sp>
      <p:sp>
        <p:nvSpPr>
          <p:cNvPr id="29" name="Freeform 29">
            <a:extLst>
              <a:ext uri="{FF2B5EF4-FFF2-40B4-BE49-F238E27FC236}">
                <a16:creationId xmlns:a16="http://schemas.microsoft.com/office/drawing/2014/main" id="{4C619DD4-5C10-3AF3-186D-42DBA07C3108}"/>
              </a:ext>
            </a:extLst>
          </p:cNvPr>
          <p:cNvSpPr/>
          <p:nvPr/>
        </p:nvSpPr>
        <p:spPr>
          <a:xfrm rot="-2624874">
            <a:off x="-884948" y="9077955"/>
            <a:ext cx="3242701" cy="1827704"/>
          </a:xfrm>
          <a:custGeom>
            <a:avLst/>
            <a:gdLst/>
            <a:ahLst/>
            <a:cxnLst/>
            <a:rect l="l" t="t" r="r" b="b"/>
            <a:pathLst>
              <a:path w="3242701" h="1827704">
                <a:moveTo>
                  <a:pt x="0" y="0"/>
                </a:moveTo>
                <a:lnTo>
                  <a:pt x="3242701" y="0"/>
                </a:lnTo>
                <a:lnTo>
                  <a:pt x="3242701" y="1827704"/>
                </a:lnTo>
                <a:lnTo>
                  <a:pt x="0" y="182770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30" name="Freeform 30">
            <a:extLst>
              <a:ext uri="{FF2B5EF4-FFF2-40B4-BE49-F238E27FC236}">
                <a16:creationId xmlns:a16="http://schemas.microsoft.com/office/drawing/2014/main" id="{BF3A4297-B5BE-CC1D-A4A6-32A6FC2C8581}"/>
              </a:ext>
            </a:extLst>
          </p:cNvPr>
          <p:cNvSpPr/>
          <p:nvPr/>
        </p:nvSpPr>
        <p:spPr>
          <a:xfrm rot="2830696">
            <a:off x="16075185" y="-1028700"/>
            <a:ext cx="2835471" cy="4114800"/>
          </a:xfrm>
          <a:custGeom>
            <a:avLst/>
            <a:gdLst/>
            <a:ahLst/>
            <a:cxnLst/>
            <a:rect l="l" t="t" r="r" b="b"/>
            <a:pathLst>
              <a:path w="2835471" h="4114800">
                <a:moveTo>
                  <a:pt x="0" y="0"/>
                </a:moveTo>
                <a:lnTo>
                  <a:pt x="2835471" y="0"/>
                </a:lnTo>
                <a:lnTo>
                  <a:pt x="2835471"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pic>
        <p:nvPicPr>
          <p:cNvPr id="4" name="Picture 3" descr="A graph of a bar graph&#10;&#10;AI-generated content may be incorrect.">
            <a:extLst>
              <a:ext uri="{FF2B5EF4-FFF2-40B4-BE49-F238E27FC236}">
                <a16:creationId xmlns:a16="http://schemas.microsoft.com/office/drawing/2014/main" id="{A34A46C1-1018-1C1B-768C-FBEB0156AC1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315200" y="3851234"/>
            <a:ext cx="10464549" cy="5937483"/>
          </a:xfrm>
          <a:prstGeom prst="rect">
            <a:avLst/>
          </a:prstGeom>
        </p:spPr>
      </p:pic>
      <p:sp>
        <p:nvSpPr>
          <p:cNvPr id="6" name="TextBox 5">
            <a:extLst>
              <a:ext uri="{FF2B5EF4-FFF2-40B4-BE49-F238E27FC236}">
                <a16:creationId xmlns:a16="http://schemas.microsoft.com/office/drawing/2014/main" id="{B46E328F-DCE5-BDDE-4AE8-A6F1E3994030}"/>
              </a:ext>
            </a:extLst>
          </p:cNvPr>
          <p:cNvSpPr txBox="1"/>
          <p:nvPr/>
        </p:nvSpPr>
        <p:spPr>
          <a:xfrm>
            <a:off x="200503" y="2738636"/>
            <a:ext cx="1071797" cy="523220"/>
          </a:xfrm>
          <a:prstGeom prst="rect">
            <a:avLst/>
          </a:prstGeom>
          <a:noFill/>
        </p:spPr>
        <p:txBody>
          <a:bodyPr wrap="square" rtlCol="0">
            <a:spAutoFit/>
          </a:bodyPr>
          <a:lstStyle/>
          <a:p>
            <a:r>
              <a:rPr lang="en-US" sz="2800" dirty="0">
                <a:solidFill>
                  <a:schemeClr val="accent1">
                    <a:lumMod val="75000"/>
                  </a:schemeClr>
                </a:solidFill>
              </a:rPr>
              <a:t>Part 1</a:t>
            </a:r>
          </a:p>
        </p:txBody>
      </p:sp>
      <p:sp>
        <p:nvSpPr>
          <p:cNvPr id="9" name="TextBox 8"/>
          <p:cNvSpPr txBox="1"/>
          <p:nvPr/>
        </p:nvSpPr>
        <p:spPr>
          <a:xfrm>
            <a:off x="0" y="3924300"/>
            <a:ext cx="7310718" cy="1323439"/>
          </a:xfrm>
          <a:prstGeom prst="rect">
            <a:avLst/>
          </a:prstGeom>
          <a:noFill/>
        </p:spPr>
        <p:txBody>
          <a:bodyPr wrap="square" rtlCol="0">
            <a:spAutoFit/>
          </a:bodyPr>
          <a:lstStyle/>
          <a:p>
            <a:r>
              <a:rPr lang="en-US" sz="2000" dirty="0">
                <a:latin typeface="Red Hat Display" panose="020B0604020202020204" charset="0"/>
              </a:rPr>
              <a:t>-use </a:t>
            </a:r>
            <a:r>
              <a:rPr lang="en-US" sz="2000" dirty="0" err="1">
                <a:latin typeface="Red Hat Display" panose="020B0604020202020204" charset="0"/>
              </a:rPr>
              <a:t>barplot</a:t>
            </a:r>
            <a:r>
              <a:rPr lang="en-US" sz="2000" dirty="0">
                <a:latin typeface="Red Hat Display" panose="020B0604020202020204" charset="0"/>
              </a:rPr>
              <a:t> visualization with </a:t>
            </a:r>
            <a:r>
              <a:rPr lang="en-US" sz="2000" dirty="0" err="1">
                <a:latin typeface="Red Hat Display" panose="020B0604020202020204" charset="0"/>
              </a:rPr>
              <a:t>seaborn</a:t>
            </a:r>
            <a:r>
              <a:rPr lang="en-US" sz="2000" dirty="0">
                <a:latin typeface="Red Hat Display" panose="020B0604020202020204" charset="0"/>
              </a:rPr>
              <a:t> to plot the relation between the grade and the average </a:t>
            </a:r>
            <a:r>
              <a:rPr lang="en-US" sz="2000" dirty="0" err="1">
                <a:latin typeface="Red Hat Display" panose="020B0604020202020204" charset="0"/>
              </a:rPr>
              <a:t>gpa</a:t>
            </a:r>
            <a:r>
              <a:rPr lang="en-US" sz="2000" dirty="0">
                <a:latin typeface="Red Hat Display" panose="020B0604020202020204" charset="0"/>
              </a:rPr>
              <a:t> in every department, --where the plot shows that higher grades students have higher GPAs, and there is no difference between departments</a:t>
            </a:r>
          </a:p>
        </p:txBody>
      </p:sp>
    </p:spTree>
    <p:extLst>
      <p:ext uri="{BB962C8B-B14F-4D97-AF65-F5344CB8AC3E}">
        <p14:creationId xmlns:p14="http://schemas.microsoft.com/office/powerpoint/2010/main" val="37323751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BFCFE"/>
        </a:solidFill>
        <a:effectLst/>
      </p:bgPr>
    </p:bg>
    <p:spTree>
      <p:nvGrpSpPr>
        <p:cNvPr id="1" name="">
          <a:extLst>
            <a:ext uri="{FF2B5EF4-FFF2-40B4-BE49-F238E27FC236}">
              <a16:creationId xmlns:a16="http://schemas.microsoft.com/office/drawing/2014/main" id="{DCF8FBAB-7E1B-3B66-AE1E-92E927459204}"/>
            </a:ext>
          </a:extLst>
        </p:cNvPr>
        <p:cNvGrpSpPr/>
        <p:nvPr/>
      </p:nvGrpSpPr>
      <p:grpSpPr>
        <a:xfrm>
          <a:off x="0" y="0"/>
          <a:ext cx="0" cy="0"/>
          <a:chOff x="0" y="0"/>
          <a:chExt cx="0" cy="0"/>
        </a:xfrm>
      </p:grpSpPr>
      <p:sp>
        <p:nvSpPr>
          <p:cNvPr id="28" name="Freeform 28">
            <a:extLst>
              <a:ext uri="{FF2B5EF4-FFF2-40B4-BE49-F238E27FC236}">
                <a16:creationId xmlns:a16="http://schemas.microsoft.com/office/drawing/2014/main" id="{DC2913F0-A606-F499-1A36-A452148D82CC}"/>
              </a:ext>
            </a:extLst>
          </p:cNvPr>
          <p:cNvSpPr/>
          <p:nvPr/>
        </p:nvSpPr>
        <p:spPr>
          <a:xfrm rot="9426524">
            <a:off x="-3984660" y="-4765086"/>
            <a:ext cx="9442126" cy="8000056"/>
          </a:xfrm>
          <a:custGeom>
            <a:avLst/>
            <a:gdLst/>
            <a:ahLst/>
            <a:cxnLst/>
            <a:rect l="l" t="t" r="r" b="b"/>
            <a:pathLst>
              <a:path w="9442126" h="8000056">
                <a:moveTo>
                  <a:pt x="0" y="0"/>
                </a:moveTo>
                <a:lnTo>
                  <a:pt x="9442126" y="0"/>
                </a:lnTo>
                <a:lnTo>
                  <a:pt x="9442126" y="8000056"/>
                </a:lnTo>
                <a:lnTo>
                  <a:pt x="0" y="8000056"/>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2" name="TextBox 2">
            <a:extLst>
              <a:ext uri="{FF2B5EF4-FFF2-40B4-BE49-F238E27FC236}">
                <a16:creationId xmlns:a16="http://schemas.microsoft.com/office/drawing/2014/main" id="{694F2722-FB3A-27A9-5D69-5285C898663F}"/>
              </a:ext>
            </a:extLst>
          </p:cNvPr>
          <p:cNvSpPr txBox="1"/>
          <p:nvPr/>
        </p:nvSpPr>
        <p:spPr>
          <a:xfrm>
            <a:off x="1157767" y="859045"/>
            <a:ext cx="11811000" cy="1482522"/>
          </a:xfrm>
          <a:prstGeom prst="rect">
            <a:avLst/>
          </a:prstGeom>
        </p:spPr>
        <p:txBody>
          <a:bodyPr wrap="square" lIns="0" tIns="0" rIns="0" bIns="0" rtlCol="0" anchor="t">
            <a:spAutoFit/>
          </a:bodyPr>
          <a:lstStyle/>
          <a:p>
            <a:pPr>
              <a:lnSpc>
                <a:spcPts val="6065"/>
              </a:lnSpc>
            </a:pPr>
            <a:r>
              <a:rPr lang="en-US" sz="3200" b="1" dirty="0">
                <a:solidFill>
                  <a:schemeClr val="tx2"/>
                </a:solidFill>
                <a:effectLst>
                  <a:outerShdw blurRad="38100" dist="38100" dir="2700000" algn="tl">
                    <a:srgbClr val="000000">
                      <a:alpha val="43137"/>
                    </a:srgbClr>
                  </a:outerShdw>
                </a:effectLst>
                <a:latin typeface="Red Hat Display" panose="020B0604020202020204" charset="0"/>
              </a:rPr>
              <a:t>How does student's attendance affect their final grade and GPA in different departments??</a:t>
            </a:r>
            <a:endParaRPr lang="en-US" sz="8800" b="1" dirty="0">
              <a:solidFill>
                <a:schemeClr val="tx2"/>
              </a:solidFill>
              <a:effectLst>
                <a:outerShdw blurRad="38100" dist="38100" dir="2700000" algn="tl">
                  <a:srgbClr val="000000">
                    <a:alpha val="43137"/>
                  </a:srgbClr>
                </a:outerShdw>
              </a:effectLst>
              <a:latin typeface="Red Hat Display" panose="020B0604020202020204" charset="0"/>
              <a:ea typeface="Red Hat Display Bold"/>
              <a:cs typeface="Red Hat Display Bold"/>
              <a:sym typeface="Red Hat Display Bold"/>
            </a:endParaRPr>
          </a:p>
        </p:txBody>
      </p:sp>
      <p:sp>
        <p:nvSpPr>
          <p:cNvPr id="27" name="Freeform 27">
            <a:extLst>
              <a:ext uri="{FF2B5EF4-FFF2-40B4-BE49-F238E27FC236}">
                <a16:creationId xmlns:a16="http://schemas.microsoft.com/office/drawing/2014/main" id="{772763E6-CC22-EFAA-B958-D7CE82C3B04D}"/>
              </a:ext>
            </a:extLst>
          </p:cNvPr>
          <p:cNvSpPr/>
          <p:nvPr/>
        </p:nvSpPr>
        <p:spPr>
          <a:xfrm rot="-2080684">
            <a:off x="10082077" y="8242051"/>
            <a:ext cx="10960234" cy="7472887"/>
          </a:xfrm>
          <a:custGeom>
            <a:avLst/>
            <a:gdLst/>
            <a:ahLst/>
            <a:cxnLst/>
            <a:rect l="l" t="t" r="r" b="b"/>
            <a:pathLst>
              <a:path w="10960234" h="7472887">
                <a:moveTo>
                  <a:pt x="0" y="0"/>
                </a:moveTo>
                <a:lnTo>
                  <a:pt x="10960235" y="0"/>
                </a:lnTo>
                <a:lnTo>
                  <a:pt x="10960235" y="7472887"/>
                </a:lnTo>
                <a:lnTo>
                  <a:pt x="0" y="7472887"/>
                </a:lnTo>
                <a:lnTo>
                  <a:pt x="0" y="0"/>
                </a:lnTo>
                <a:close/>
              </a:path>
            </a:pathLst>
          </a:custGeom>
          <a:blipFill>
            <a:blip r:embed="rId4">
              <a:alphaModFix amt="50000"/>
              <a:extLst>
                <a:ext uri="{96DAC541-7B7A-43D3-8B79-37D633B846F1}">
                  <asvg:svgBlip xmlns:asvg="http://schemas.microsoft.com/office/drawing/2016/SVG/main" r:embed="rId5"/>
                </a:ext>
              </a:extLst>
            </a:blip>
            <a:stretch>
              <a:fillRect/>
            </a:stretch>
          </a:blipFill>
        </p:spPr>
        <p:txBody>
          <a:bodyPr/>
          <a:lstStyle/>
          <a:p>
            <a:endParaRPr lang="en-US"/>
          </a:p>
        </p:txBody>
      </p:sp>
      <p:sp>
        <p:nvSpPr>
          <p:cNvPr id="29" name="Freeform 29">
            <a:extLst>
              <a:ext uri="{FF2B5EF4-FFF2-40B4-BE49-F238E27FC236}">
                <a16:creationId xmlns:a16="http://schemas.microsoft.com/office/drawing/2014/main" id="{A2B0F669-DDE9-61AB-0D82-8CDACDC8FAE5}"/>
              </a:ext>
            </a:extLst>
          </p:cNvPr>
          <p:cNvSpPr/>
          <p:nvPr/>
        </p:nvSpPr>
        <p:spPr>
          <a:xfrm rot="-2624874">
            <a:off x="-884948" y="9077955"/>
            <a:ext cx="3242701" cy="1827704"/>
          </a:xfrm>
          <a:custGeom>
            <a:avLst/>
            <a:gdLst/>
            <a:ahLst/>
            <a:cxnLst/>
            <a:rect l="l" t="t" r="r" b="b"/>
            <a:pathLst>
              <a:path w="3242701" h="1827704">
                <a:moveTo>
                  <a:pt x="0" y="0"/>
                </a:moveTo>
                <a:lnTo>
                  <a:pt x="3242701" y="0"/>
                </a:lnTo>
                <a:lnTo>
                  <a:pt x="3242701" y="1827704"/>
                </a:lnTo>
                <a:lnTo>
                  <a:pt x="0" y="182770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30" name="Freeform 30">
            <a:extLst>
              <a:ext uri="{FF2B5EF4-FFF2-40B4-BE49-F238E27FC236}">
                <a16:creationId xmlns:a16="http://schemas.microsoft.com/office/drawing/2014/main" id="{8E581B6D-118B-77E0-5EDC-1BBA13AA5854}"/>
              </a:ext>
            </a:extLst>
          </p:cNvPr>
          <p:cNvSpPr/>
          <p:nvPr/>
        </p:nvSpPr>
        <p:spPr>
          <a:xfrm rot="2830696">
            <a:off x="16075185" y="-1028700"/>
            <a:ext cx="2835471" cy="4114800"/>
          </a:xfrm>
          <a:custGeom>
            <a:avLst/>
            <a:gdLst/>
            <a:ahLst/>
            <a:cxnLst/>
            <a:rect l="l" t="t" r="r" b="b"/>
            <a:pathLst>
              <a:path w="2835471" h="4114800">
                <a:moveTo>
                  <a:pt x="0" y="0"/>
                </a:moveTo>
                <a:lnTo>
                  <a:pt x="2835471" y="0"/>
                </a:lnTo>
                <a:lnTo>
                  <a:pt x="2835471"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pic>
        <p:nvPicPr>
          <p:cNvPr id="5" name="Picture 4" descr="A graph showing the number of lines&#10;&#10;AI-generated content may be incorrect.">
            <a:extLst>
              <a:ext uri="{FF2B5EF4-FFF2-40B4-BE49-F238E27FC236}">
                <a16:creationId xmlns:a16="http://schemas.microsoft.com/office/drawing/2014/main" id="{D4F31E40-43B2-BF67-9C82-C80689BB10D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620000" y="3838411"/>
            <a:ext cx="10320338" cy="6149678"/>
          </a:xfrm>
          <a:prstGeom prst="rect">
            <a:avLst/>
          </a:prstGeom>
        </p:spPr>
      </p:pic>
      <p:sp>
        <p:nvSpPr>
          <p:cNvPr id="7" name="TextBox 6">
            <a:extLst>
              <a:ext uri="{FF2B5EF4-FFF2-40B4-BE49-F238E27FC236}">
                <a16:creationId xmlns:a16="http://schemas.microsoft.com/office/drawing/2014/main" id="{0E0338EA-5996-EFEB-068A-611ED3AB1648}"/>
              </a:ext>
            </a:extLst>
          </p:cNvPr>
          <p:cNvSpPr txBox="1"/>
          <p:nvPr/>
        </p:nvSpPr>
        <p:spPr>
          <a:xfrm>
            <a:off x="198830" y="2825862"/>
            <a:ext cx="1075143" cy="461665"/>
          </a:xfrm>
          <a:prstGeom prst="rect">
            <a:avLst/>
          </a:prstGeom>
          <a:noFill/>
        </p:spPr>
        <p:txBody>
          <a:bodyPr wrap="square">
            <a:spAutoFit/>
          </a:bodyPr>
          <a:lstStyle/>
          <a:p>
            <a:r>
              <a:rPr lang="en-US" sz="2400" dirty="0">
                <a:solidFill>
                  <a:schemeClr val="accent1">
                    <a:lumMod val="75000"/>
                  </a:schemeClr>
                </a:solidFill>
              </a:rPr>
              <a:t>Part 2</a:t>
            </a:r>
          </a:p>
        </p:txBody>
      </p:sp>
      <p:sp>
        <p:nvSpPr>
          <p:cNvPr id="9" name="TextBox 8"/>
          <p:cNvSpPr txBox="1"/>
          <p:nvPr/>
        </p:nvSpPr>
        <p:spPr>
          <a:xfrm>
            <a:off x="0" y="3924300"/>
            <a:ext cx="7310718" cy="1631216"/>
          </a:xfrm>
          <a:prstGeom prst="rect">
            <a:avLst/>
          </a:prstGeom>
          <a:noFill/>
        </p:spPr>
        <p:txBody>
          <a:bodyPr wrap="square" rtlCol="0">
            <a:spAutoFit/>
          </a:bodyPr>
          <a:lstStyle/>
          <a:p>
            <a:r>
              <a:rPr lang="en-US" sz="2000" dirty="0">
                <a:latin typeface="Red Hat Display" panose="020B0604020202020204" charset="0"/>
              </a:rPr>
              <a:t>-use scatter plot visualization with </a:t>
            </a:r>
            <a:r>
              <a:rPr lang="en-US" sz="2000" dirty="0" err="1">
                <a:latin typeface="Red Hat Display" panose="020B0604020202020204" charset="0"/>
              </a:rPr>
              <a:t>seaborn</a:t>
            </a:r>
            <a:r>
              <a:rPr lang="en-US" sz="2000" dirty="0">
                <a:latin typeface="Red Hat Display" panose="020B0604020202020204" charset="0"/>
              </a:rPr>
              <a:t> to plot the relation between the </a:t>
            </a:r>
            <a:r>
              <a:rPr lang="en-US" sz="2000" dirty="0" err="1">
                <a:latin typeface="Red Hat Display" panose="020B0604020202020204" charset="0"/>
              </a:rPr>
              <a:t>gpa</a:t>
            </a:r>
            <a:r>
              <a:rPr lang="en-US" sz="2000" dirty="0">
                <a:latin typeface="Red Hat Display" panose="020B0604020202020204" charset="0"/>
              </a:rPr>
              <a:t> and the attendance percentage by each grade</a:t>
            </a:r>
            <a:br>
              <a:rPr lang="en-US" sz="2000" dirty="0">
                <a:latin typeface="Red Hat Display" panose="020B0604020202020204" charset="0"/>
              </a:rPr>
            </a:br>
            <a:r>
              <a:rPr lang="en-US" sz="2000" dirty="0">
                <a:latin typeface="Red Hat Display" panose="020B0604020202020204" charset="0"/>
              </a:rPr>
              <a:t>-And the plot shows that students with higher attendance percentage have higher GPAs</a:t>
            </a:r>
          </a:p>
        </p:txBody>
      </p:sp>
    </p:spTree>
    <p:extLst>
      <p:ext uri="{BB962C8B-B14F-4D97-AF65-F5344CB8AC3E}">
        <p14:creationId xmlns:p14="http://schemas.microsoft.com/office/powerpoint/2010/main" val="41521695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BFCFE"/>
        </a:solidFill>
        <a:effectLst/>
      </p:bgPr>
    </p:bg>
    <p:spTree>
      <p:nvGrpSpPr>
        <p:cNvPr id="1" name="">
          <a:extLst>
            <a:ext uri="{FF2B5EF4-FFF2-40B4-BE49-F238E27FC236}">
              <a16:creationId xmlns:a16="http://schemas.microsoft.com/office/drawing/2014/main" id="{82FDA053-77B4-BB40-1424-25D144222772}"/>
            </a:ext>
          </a:extLst>
        </p:cNvPr>
        <p:cNvGrpSpPr/>
        <p:nvPr/>
      </p:nvGrpSpPr>
      <p:grpSpPr>
        <a:xfrm>
          <a:off x="0" y="0"/>
          <a:ext cx="0" cy="0"/>
          <a:chOff x="0" y="0"/>
          <a:chExt cx="0" cy="0"/>
        </a:xfrm>
      </p:grpSpPr>
      <p:sp>
        <p:nvSpPr>
          <p:cNvPr id="28" name="Freeform 28">
            <a:extLst>
              <a:ext uri="{FF2B5EF4-FFF2-40B4-BE49-F238E27FC236}">
                <a16:creationId xmlns:a16="http://schemas.microsoft.com/office/drawing/2014/main" id="{2E00D01E-3431-498B-628A-CA0F2AD7FA84}"/>
              </a:ext>
            </a:extLst>
          </p:cNvPr>
          <p:cNvSpPr/>
          <p:nvPr/>
        </p:nvSpPr>
        <p:spPr>
          <a:xfrm rot="9426524">
            <a:off x="-3984660" y="-4765086"/>
            <a:ext cx="9442126" cy="8000056"/>
          </a:xfrm>
          <a:custGeom>
            <a:avLst/>
            <a:gdLst/>
            <a:ahLst/>
            <a:cxnLst/>
            <a:rect l="l" t="t" r="r" b="b"/>
            <a:pathLst>
              <a:path w="9442126" h="8000056">
                <a:moveTo>
                  <a:pt x="0" y="0"/>
                </a:moveTo>
                <a:lnTo>
                  <a:pt x="9442126" y="0"/>
                </a:lnTo>
                <a:lnTo>
                  <a:pt x="9442126" y="8000056"/>
                </a:lnTo>
                <a:lnTo>
                  <a:pt x="0" y="8000056"/>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2" name="TextBox 2">
            <a:extLst>
              <a:ext uri="{FF2B5EF4-FFF2-40B4-BE49-F238E27FC236}">
                <a16:creationId xmlns:a16="http://schemas.microsoft.com/office/drawing/2014/main" id="{0D0845DF-0E1B-019C-7239-A2845AB4C0DB}"/>
              </a:ext>
            </a:extLst>
          </p:cNvPr>
          <p:cNvSpPr txBox="1"/>
          <p:nvPr/>
        </p:nvSpPr>
        <p:spPr>
          <a:xfrm>
            <a:off x="1157767" y="859045"/>
            <a:ext cx="11811000" cy="1482522"/>
          </a:xfrm>
          <a:prstGeom prst="rect">
            <a:avLst/>
          </a:prstGeom>
        </p:spPr>
        <p:txBody>
          <a:bodyPr wrap="square" lIns="0" tIns="0" rIns="0" bIns="0" rtlCol="0" anchor="t">
            <a:spAutoFit/>
          </a:bodyPr>
          <a:lstStyle/>
          <a:p>
            <a:pPr>
              <a:lnSpc>
                <a:spcPts val="6065"/>
              </a:lnSpc>
            </a:pPr>
            <a:r>
              <a:rPr lang="en-US" sz="3200" b="1" dirty="0">
                <a:solidFill>
                  <a:schemeClr val="tx2"/>
                </a:solidFill>
                <a:effectLst>
                  <a:outerShdw blurRad="38100" dist="38100" dir="2700000" algn="tl">
                    <a:srgbClr val="000000">
                      <a:alpha val="43137"/>
                    </a:srgbClr>
                  </a:outerShdw>
                </a:effectLst>
                <a:latin typeface="Red Hat Display" panose="020B0604020202020204" charset="0"/>
              </a:rPr>
              <a:t>How does the extracurricular activities and project's score affect the GPA and the </a:t>
            </a:r>
            <a:r>
              <a:rPr lang="en-US" sz="3200" b="1" dirty="0" err="1">
                <a:solidFill>
                  <a:schemeClr val="tx2"/>
                </a:solidFill>
                <a:effectLst>
                  <a:outerShdw blurRad="38100" dist="38100" dir="2700000" algn="tl">
                    <a:srgbClr val="000000">
                      <a:alpha val="43137"/>
                    </a:srgbClr>
                  </a:outerShdw>
                </a:effectLst>
                <a:latin typeface="Red Hat Display" panose="020B0604020202020204" charset="0"/>
              </a:rPr>
              <a:t>precentage</a:t>
            </a:r>
            <a:r>
              <a:rPr lang="en-US" sz="3200" b="1" dirty="0">
                <a:solidFill>
                  <a:schemeClr val="tx2"/>
                </a:solidFill>
                <a:effectLst>
                  <a:outerShdw blurRad="38100" dist="38100" dir="2700000" algn="tl">
                    <a:srgbClr val="000000">
                      <a:alpha val="43137"/>
                    </a:srgbClr>
                  </a:outerShdw>
                </a:effectLst>
                <a:latin typeface="Red Hat Display" panose="020B0604020202020204" charset="0"/>
              </a:rPr>
              <a:t> of the students?</a:t>
            </a:r>
            <a:endParaRPr lang="en-US" sz="8800" b="1" dirty="0">
              <a:solidFill>
                <a:schemeClr val="tx2"/>
              </a:solidFill>
              <a:effectLst>
                <a:outerShdw blurRad="38100" dist="38100" dir="2700000" algn="tl">
                  <a:srgbClr val="000000">
                    <a:alpha val="43137"/>
                  </a:srgbClr>
                </a:outerShdw>
              </a:effectLst>
              <a:latin typeface="Red Hat Display" panose="020B0604020202020204" charset="0"/>
              <a:ea typeface="Red Hat Display Bold"/>
              <a:cs typeface="Red Hat Display Bold"/>
              <a:sym typeface="Red Hat Display Bold"/>
            </a:endParaRPr>
          </a:p>
        </p:txBody>
      </p:sp>
      <p:sp>
        <p:nvSpPr>
          <p:cNvPr id="27" name="Freeform 27">
            <a:extLst>
              <a:ext uri="{FF2B5EF4-FFF2-40B4-BE49-F238E27FC236}">
                <a16:creationId xmlns:a16="http://schemas.microsoft.com/office/drawing/2014/main" id="{92E24277-F0D7-E506-F85A-913BF4C9AAE5}"/>
              </a:ext>
            </a:extLst>
          </p:cNvPr>
          <p:cNvSpPr/>
          <p:nvPr/>
        </p:nvSpPr>
        <p:spPr>
          <a:xfrm rot="-2080684">
            <a:off x="10082077" y="8242051"/>
            <a:ext cx="10960234" cy="7472887"/>
          </a:xfrm>
          <a:custGeom>
            <a:avLst/>
            <a:gdLst/>
            <a:ahLst/>
            <a:cxnLst/>
            <a:rect l="l" t="t" r="r" b="b"/>
            <a:pathLst>
              <a:path w="10960234" h="7472887">
                <a:moveTo>
                  <a:pt x="0" y="0"/>
                </a:moveTo>
                <a:lnTo>
                  <a:pt x="10960235" y="0"/>
                </a:lnTo>
                <a:lnTo>
                  <a:pt x="10960235" y="7472887"/>
                </a:lnTo>
                <a:lnTo>
                  <a:pt x="0" y="7472887"/>
                </a:lnTo>
                <a:lnTo>
                  <a:pt x="0" y="0"/>
                </a:lnTo>
                <a:close/>
              </a:path>
            </a:pathLst>
          </a:custGeom>
          <a:blipFill>
            <a:blip r:embed="rId4">
              <a:alphaModFix amt="50000"/>
              <a:extLst>
                <a:ext uri="{96DAC541-7B7A-43D3-8B79-37D633B846F1}">
                  <asvg:svgBlip xmlns:asvg="http://schemas.microsoft.com/office/drawing/2016/SVG/main" r:embed="rId5"/>
                </a:ext>
              </a:extLst>
            </a:blip>
            <a:stretch>
              <a:fillRect/>
            </a:stretch>
          </a:blipFill>
        </p:spPr>
        <p:txBody>
          <a:bodyPr/>
          <a:lstStyle/>
          <a:p>
            <a:endParaRPr lang="en-US"/>
          </a:p>
        </p:txBody>
      </p:sp>
      <p:sp>
        <p:nvSpPr>
          <p:cNvPr id="29" name="Freeform 29">
            <a:extLst>
              <a:ext uri="{FF2B5EF4-FFF2-40B4-BE49-F238E27FC236}">
                <a16:creationId xmlns:a16="http://schemas.microsoft.com/office/drawing/2014/main" id="{FF0AF720-86A8-674F-AB30-D6A0680CDA56}"/>
              </a:ext>
            </a:extLst>
          </p:cNvPr>
          <p:cNvSpPr/>
          <p:nvPr/>
        </p:nvSpPr>
        <p:spPr>
          <a:xfrm rot="-2624874">
            <a:off x="-884948" y="9077955"/>
            <a:ext cx="3242701" cy="1827704"/>
          </a:xfrm>
          <a:custGeom>
            <a:avLst/>
            <a:gdLst/>
            <a:ahLst/>
            <a:cxnLst/>
            <a:rect l="l" t="t" r="r" b="b"/>
            <a:pathLst>
              <a:path w="3242701" h="1827704">
                <a:moveTo>
                  <a:pt x="0" y="0"/>
                </a:moveTo>
                <a:lnTo>
                  <a:pt x="3242701" y="0"/>
                </a:lnTo>
                <a:lnTo>
                  <a:pt x="3242701" y="1827704"/>
                </a:lnTo>
                <a:lnTo>
                  <a:pt x="0" y="182770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30" name="Freeform 30">
            <a:extLst>
              <a:ext uri="{FF2B5EF4-FFF2-40B4-BE49-F238E27FC236}">
                <a16:creationId xmlns:a16="http://schemas.microsoft.com/office/drawing/2014/main" id="{F896E061-D6A0-3E2B-21F4-0357C37BE502}"/>
              </a:ext>
            </a:extLst>
          </p:cNvPr>
          <p:cNvSpPr/>
          <p:nvPr/>
        </p:nvSpPr>
        <p:spPr>
          <a:xfrm rot="2830696">
            <a:off x="16075185" y="-1028700"/>
            <a:ext cx="2835471" cy="4114800"/>
          </a:xfrm>
          <a:custGeom>
            <a:avLst/>
            <a:gdLst/>
            <a:ahLst/>
            <a:cxnLst/>
            <a:rect l="l" t="t" r="r" b="b"/>
            <a:pathLst>
              <a:path w="2835471" h="4114800">
                <a:moveTo>
                  <a:pt x="0" y="0"/>
                </a:moveTo>
                <a:lnTo>
                  <a:pt x="2835471" y="0"/>
                </a:lnTo>
                <a:lnTo>
                  <a:pt x="2835471"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pic>
        <p:nvPicPr>
          <p:cNvPr id="4" name="Picture 3">
            <a:extLst>
              <a:ext uri="{FF2B5EF4-FFF2-40B4-BE49-F238E27FC236}">
                <a16:creationId xmlns:a16="http://schemas.microsoft.com/office/drawing/2014/main" id="{9E44FC41-F4C4-43B5-44EF-B5F8A8D3443D}"/>
              </a:ext>
            </a:extLst>
          </p:cNvPr>
          <p:cNvPicPr>
            <a:picLocks noChangeAspect="1"/>
          </p:cNvPicPr>
          <p:nvPr/>
        </p:nvPicPr>
        <p:blipFill>
          <a:blip r:embed="rId10"/>
          <a:stretch>
            <a:fillRect/>
          </a:stretch>
        </p:blipFill>
        <p:spPr>
          <a:xfrm>
            <a:off x="8156701" y="2275462"/>
            <a:ext cx="9674099" cy="8011538"/>
          </a:xfrm>
          <a:prstGeom prst="rect">
            <a:avLst/>
          </a:prstGeom>
        </p:spPr>
      </p:pic>
      <p:sp>
        <p:nvSpPr>
          <p:cNvPr id="8" name="TextBox 7"/>
          <p:cNvSpPr txBox="1"/>
          <p:nvPr/>
        </p:nvSpPr>
        <p:spPr>
          <a:xfrm>
            <a:off x="-1" y="3924300"/>
            <a:ext cx="8156701" cy="3785652"/>
          </a:xfrm>
          <a:prstGeom prst="rect">
            <a:avLst/>
          </a:prstGeom>
          <a:noFill/>
        </p:spPr>
        <p:txBody>
          <a:bodyPr wrap="square" rtlCol="0">
            <a:spAutoFit/>
          </a:bodyPr>
          <a:lstStyle/>
          <a:p>
            <a:r>
              <a:rPr lang="en-US" sz="2000" dirty="0">
                <a:latin typeface="Red Hat Display" panose="020B0604020202020204" charset="0"/>
              </a:rPr>
              <a:t>-How does the extracurricular activities and project's score affect the GPA and the </a:t>
            </a:r>
            <a:r>
              <a:rPr lang="en-US" sz="2000" dirty="0" err="1">
                <a:latin typeface="Red Hat Display" panose="020B0604020202020204" charset="0"/>
              </a:rPr>
              <a:t>precentage</a:t>
            </a:r>
            <a:r>
              <a:rPr lang="en-US" sz="2000" dirty="0">
                <a:latin typeface="Red Hat Display" panose="020B0604020202020204" charset="0"/>
              </a:rPr>
              <a:t> of the students?</a:t>
            </a:r>
            <a:br>
              <a:rPr lang="en-US" sz="2000" dirty="0">
                <a:latin typeface="Red Hat Display" panose="020B0604020202020204" charset="0"/>
              </a:rPr>
            </a:br>
            <a:r>
              <a:rPr lang="en-US" sz="2000" dirty="0">
                <a:latin typeface="Red Hat Display" panose="020B0604020202020204" charset="0"/>
              </a:rPr>
              <a:t>-The visualization compares GPA and project scores between students with ("Yes") and without ("No") extracurricular activities.</a:t>
            </a:r>
            <a:br>
              <a:rPr lang="en-US" sz="2000" dirty="0">
                <a:latin typeface="Red Hat Display" panose="020B0604020202020204" charset="0"/>
              </a:rPr>
            </a:br>
            <a:r>
              <a:rPr lang="en-US" sz="2000" dirty="0">
                <a:latin typeface="Red Hat Display" panose="020B0604020202020204" charset="0"/>
              </a:rPr>
              <a:t>-Students with extracurricular activities generally have higher GPAs (around 1.0-1.5) compared to those without (around 0.0-0.5).</a:t>
            </a:r>
            <a:br>
              <a:rPr lang="en-US" sz="2000" dirty="0">
                <a:latin typeface="Red Hat Display" panose="020B0604020202020204" charset="0"/>
              </a:rPr>
            </a:br>
            <a:r>
              <a:rPr lang="en-US" sz="2000" dirty="0">
                <a:latin typeface="Red Hat Display" panose="020B0604020202020204" charset="0"/>
              </a:rPr>
              <a:t>-Project scores are also higher for students with </a:t>
            </a:r>
            <a:r>
              <a:rPr lang="en-US" sz="2000" dirty="0" err="1">
                <a:latin typeface="Red Hat Display" panose="020B0604020202020204" charset="0"/>
              </a:rPr>
              <a:t>extracurriculars</a:t>
            </a:r>
            <a:r>
              <a:rPr lang="en-US" sz="2000" dirty="0">
                <a:latin typeface="Red Hat Display" panose="020B0604020202020204" charset="0"/>
              </a:rPr>
              <a:t>, ranging up to 4.0, while those without peak around 2.0.</a:t>
            </a:r>
            <a:br>
              <a:rPr lang="en-US" sz="2000" dirty="0">
                <a:latin typeface="Red Hat Display" panose="020B0604020202020204" charset="0"/>
              </a:rPr>
            </a:br>
            <a:r>
              <a:rPr lang="en-US" sz="2000" dirty="0">
                <a:latin typeface="Red Hat Display" panose="020B0604020202020204" charset="0"/>
              </a:rPr>
              <a:t>-The percentage distribution shows that participation in </a:t>
            </a:r>
            <a:r>
              <a:rPr lang="en-US" sz="2000" dirty="0" err="1">
                <a:latin typeface="Red Hat Display" panose="020B0604020202020204" charset="0"/>
              </a:rPr>
              <a:t>extracurriculars</a:t>
            </a:r>
            <a:r>
              <a:rPr lang="en-US" sz="2000" dirty="0">
                <a:latin typeface="Red Hat Display" panose="020B0604020202020204" charset="0"/>
              </a:rPr>
              <a:t> correlates with better academic performance.</a:t>
            </a:r>
            <a:br>
              <a:rPr lang="en-US" sz="2000" dirty="0">
                <a:latin typeface="Red Hat Display" panose="020B0604020202020204" charset="0"/>
              </a:rPr>
            </a:br>
            <a:r>
              <a:rPr lang="en-US" sz="2000" dirty="0">
                <a:latin typeface="Red Hat Display" panose="020B0604020202020204" charset="0"/>
              </a:rPr>
              <a:t>-Overall, extracurricular activities appear linked to improved GPA and project outcomes.</a:t>
            </a:r>
          </a:p>
        </p:txBody>
      </p:sp>
    </p:spTree>
    <p:extLst>
      <p:ext uri="{BB962C8B-B14F-4D97-AF65-F5344CB8AC3E}">
        <p14:creationId xmlns:p14="http://schemas.microsoft.com/office/powerpoint/2010/main" val="134081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BFCFE"/>
        </a:solidFill>
        <a:effectLst/>
      </p:bgPr>
    </p:bg>
    <p:spTree>
      <p:nvGrpSpPr>
        <p:cNvPr id="1" name=""/>
        <p:cNvGrpSpPr/>
        <p:nvPr/>
      </p:nvGrpSpPr>
      <p:grpSpPr>
        <a:xfrm>
          <a:off x="0" y="0"/>
          <a:ext cx="0" cy="0"/>
          <a:chOff x="0" y="0"/>
          <a:chExt cx="0" cy="0"/>
        </a:xfrm>
      </p:grpSpPr>
      <p:sp>
        <p:nvSpPr>
          <p:cNvPr id="26" name="Freeform 26"/>
          <p:cNvSpPr/>
          <p:nvPr/>
        </p:nvSpPr>
        <p:spPr>
          <a:xfrm>
            <a:off x="12993540" y="-2095015"/>
            <a:ext cx="6727323" cy="4586811"/>
          </a:xfrm>
          <a:custGeom>
            <a:avLst/>
            <a:gdLst/>
            <a:ahLst/>
            <a:cxnLst/>
            <a:rect l="l" t="t" r="r" b="b"/>
            <a:pathLst>
              <a:path w="6727323" h="4586811">
                <a:moveTo>
                  <a:pt x="0" y="0"/>
                </a:moveTo>
                <a:lnTo>
                  <a:pt x="6727323" y="0"/>
                </a:lnTo>
                <a:lnTo>
                  <a:pt x="6727323" y="4586812"/>
                </a:lnTo>
                <a:lnTo>
                  <a:pt x="0" y="4586812"/>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5" name="TextBox 15"/>
          <p:cNvSpPr txBox="1"/>
          <p:nvPr/>
        </p:nvSpPr>
        <p:spPr>
          <a:xfrm>
            <a:off x="7982705" y="5513300"/>
            <a:ext cx="7516956" cy="354008"/>
          </a:xfrm>
          <a:prstGeom prst="rect">
            <a:avLst/>
          </a:prstGeom>
        </p:spPr>
        <p:txBody>
          <a:bodyPr lIns="0" tIns="0" rIns="0" bIns="0" rtlCol="0" anchor="t">
            <a:spAutoFit/>
          </a:bodyPr>
          <a:lstStyle/>
          <a:p>
            <a:pPr algn="l">
              <a:lnSpc>
                <a:spcPts val="2520"/>
              </a:lnSpc>
            </a:pPr>
            <a:r>
              <a:rPr lang="en-US" sz="3200" dirty="0">
                <a:solidFill>
                  <a:srgbClr val="5B7ABE"/>
                </a:solidFill>
                <a:latin typeface="Red Hat Display"/>
                <a:ea typeface="Red Hat Display"/>
                <a:cs typeface="Red Hat Display"/>
                <a:sym typeface="Red Hat Display"/>
              </a:rPr>
              <a:t>-251.8481118985686</a:t>
            </a:r>
          </a:p>
        </p:txBody>
      </p:sp>
      <p:sp>
        <p:nvSpPr>
          <p:cNvPr id="16" name="TextBox 16"/>
          <p:cNvSpPr txBox="1"/>
          <p:nvPr/>
        </p:nvSpPr>
        <p:spPr>
          <a:xfrm>
            <a:off x="8079221" y="7129784"/>
            <a:ext cx="7516956" cy="354008"/>
          </a:xfrm>
          <a:prstGeom prst="rect">
            <a:avLst/>
          </a:prstGeom>
        </p:spPr>
        <p:txBody>
          <a:bodyPr lIns="0" tIns="0" rIns="0" bIns="0" rtlCol="0" anchor="t">
            <a:spAutoFit/>
          </a:bodyPr>
          <a:lstStyle/>
          <a:p>
            <a:pPr algn="l">
              <a:lnSpc>
                <a:spcPts val="2520"/>
              </a:lnSpc>
            </a:pPr>
            <a:r>
              <a:rPr lang="en-US" sz="3200" dirty="0">
                <a:solidFill>
                  <a:srgbClr val="5B7ABE"/>
                </a:solidFill>
                <a:latin typeface="Red Hat Display"/>
                <a:ea typeface="Red Hat Display"/>
                <a:cs typeface="Red Hat Display"/>
                <a:sym typeface="Red Hat Display"/>
              </a:rPr>
              <a:t>0.0</a:t>
            </a:r>
          </a:p>
        </p:txBody>
      </p:sp>
      <p:sp>
        <p:nvSpPr>
          <p:cNvPr id="17" name="TextBox 17"/>
          <p:cNvSpPr txBox="1"/>
          <p:nvPr/>
        </p:nvSpPr>
        <p:spPr>
          <a:xfrm>
            <a:off x="7987062" y="4352966"/>
            <a:ext cx="7516956" cy="354008"/>
          </a:xfrm>
          <a:prstGeom prst="rect">
            <a:avLst/>
          </a:prstGeom>
        </p:spPr>
        <p:txBody>
          <a:bodyPr lIns="0" tIns="0" rIns="0" bIns="0" rtlCol="0" anchor="t">
            <a:spAutoFit/>
          </a:bodyPr>
          <a:lstStyle/>
          <a:p>
            <a:pPr algn="l">
              <a:lnSpc>
                <a:spcPts val="2520"/>
              </a:lnSpc>
            </a:pPr>
            <a:r>
              <a:rPr lang="en-US" sz="3200" dirty="0">
                <a:solidFill>
                  <a:srgbClr val="5B7ABE"/>
                </a:solidFill>
                <a:latin typeface="Red Hat Display"/>
                <a:ea typeface="Red Hat Display"/>
                <a:cs typeface="Red Hat Display"/>
                <a:sym typeface="Red Hat Display"/>
              </a:rPr>
              <a:t>1.6450060485564049</a:t>
            </a:r>
            <a:endParaRPr lang="en-US" sz="2800" dirty="0">
              <a:solidFill>
                <a:srgbClr val="5B7ABE"/>
              </a:solidFill>
              <a:latin typeface="Red Hat Display"/>
              <a:ea typeface="Red Hat Display"/>
              <a:cs typeface="Red Hat Display"/>
              <a:sym typeface="Red Hat Display"/>
            </a:endParaRPr>
          </a:p>
        </p:txBody>
      </p:sp>
      <p:sp>
        <p:nvSpPr>
          <p:cNvPr id="18" name="TextBox 18"/>
          <p:cNvSpPr txBox="1"/>
          <p:nvPr/>
        </p:nvSpPr>
        <p:spPr>
          <a:xfrm>
            <a:off x="8079221" y="5008387"/>
            <a:ext cx="5936813" cy="432029"/>
          </a:xfrm>
          <a:prstGeom prst="rect">
            <a:avLst/>
          </a:prstGeom>
        </p:spPr>
        <p:txBody>
          <a:bodyPr lIns="0" tIns="0" rIns="0" bIns="0" rtlCol="0" anchor="t">
            <a:spAutoFit/>
          </a:bodyPr>
          <a:lstStyle/>
          <a:p>
            <a:pPr algn="l">
              <a:lnSpc>
                <a:spcPts val="3483"/>
              </a:lnSpc>
            </a:pPr>
            <a:r>
              <a:rPr lang="en-US" sz="2799" b="1" dirty="0">
                <a:solidFill>
                  <a:srgbClr val="2D2261"/>
                </a:solidFill>
                <a:latin typeface="Red Hat Display Bold"/>
                <a:ea typeface="Red Hat Display Bold"/>
                <a:cs typeface="Red Hat Display Bold"/>
                <a:sym typeface="Red Hat Display Bold"/>
              </a:rPr>
              <a:t>T-statistic:</a:t>
            </a:r>
          </a:p>
        </p:txBody>
      </p:sp>
      <p:sp>
        <p:nvSpPr>
          <p:cNvPr id="19" name="TextBox 19"/>
          <p:cNvSpPr txBox="1"/>
          <p:nvPr/>
        </p:nvSpPr>
        <p:spPr>
          <a:xfrm>
            <a:off x="8079221" y="8089549"/>
            <a:ext cx="9713026" cy="435889"/>
          </a:xfrm>
          <a:prstGeom prst="rect">
            <a:avLst/>
          </a:prstGeom>
        </p:spPr>
        <p:txBody>
          <a:bodyPr wrap="square" lIns="0" tIns="0" rIns="0" bIns="0" rtlCol="0" anchor="t">
            <a:spAutoFit/>
          </a:bodyPr>
          <a:lstStyle/>
          <a:p>
            <a:pPr algn="l">
              <a:lnSpc>
                <a:spcPts val="3483"/>
              </a:lnSpc>
            </a:pPr>
            <a:r>
              <a:rPr lang="en-US" sz="2799" b="1" dirty="0">
                <a:solidFill>
                  <a:srgbClr val="2D2261"/>
                </a:solidFill>
                <a:latin typeface="Red Hat Display Bold"/>
                <a:ea typeface="Red Hat Display Bold"/>
                <a:cs typeface="Red Hat Display Bold"/>
                <a:sym typeface="Red Hat Display Bold"/>
              </a:rPr>
              <a:t>Reject null hypothesis: There is a significant difference.</a:t>
            </a:r>
          </a:p>
        </p:txBody>
      </p:sp>
      <p:sp>
        <p:nvSpPr>
          <p:cNvPr id="24" name="TextBox 24"/>
          <p:cNvSpPr txBox="1"/>
          <p:nvPr/>
        </p:nvSpPr>
        <p:spPr>
          <a:xfrm>
            <a:off x="5486400" y="2058371"/>
            <a:ext cx="13591865" cy="767069"/>
          </a:xfrm>
          <a:prstGeom prst="rect">
            <a:avLst/>
          </a:prstGeom>
        </p:spPr>
        <p:txBody>
          <a:bodyPr wrap="square" lIns="0" tIns="0" rIns="0" bIns="0" rtlCol="0" anchor="t">
            <a:spAutoFit/>
          </a:bodyPr>
          <a:lstStyle/>
          <a:p>
            <a:pPr algn="l">
              <a:lnSpc>
                <a:spcPts val="6543"/>
              </a:lnSpc>
            </a:pPr>
            <a:r>
              <a:rPr lang="en-US" sz="4000" dirty="0">
                <a:solidFill>
                  <a:srgbClr val="5B7ABE"/>
                </a:solidFill>
                <a:latin typeface="Red Hat Display"/>
                <a:ea typeface="Red Hat Display"/>
                <a:cs typeface="Red Hat Display"/>
                <a:sym typeface="Red Hat Display"/>
              </a:rPr>
              <a:t>Study hours per week do not affect total student scores</a:t>
            </a:r>
          </a:p>
        </p:txBody>
      </p:sp>
      <p:sp>
        <p:nvSpPr>
          <p:cNvPr id="25" name="TextBox 25"/>
          <p:cNvSpPr txBox="1"/>
          <p:nvPr/>
        </p:nvSpPr>
        <p:spPr>
          <a:xfrm>
            <a:off x="6601135" y="1193267"/>
            <a:ext cx="10467665" cy="885755"/>
          </a:xfrm>
          <a:prstGeom prst="rect">
            <a:avLst/>
          </a:prstGeom>
        </p:spPr>
        <p:txBody>
          <a:bodyPr wrap="square" lIns="0" tIns="0" rIns="0" bIns="0" rtlCol="0" anchor="t">
            <a:spAutoFit/>
          </a:bodyPr>
          <a:lstStyle/>
          <a:p>
            <a:pPr algn="l">
              <a:lnSpc>
                <a:spcPts val="7113"/>
              </a:lnSpc>
            </a:pPr>
            <a:r>
              <a:rPr lang="en-US" sz="5718" b="1" dirty="0">
                <a:solidFill>
                  <a:srgbClr val="2D2261"/>
                </a:solidFill>
                <a:latin typeface="Red Hat Display Bold"/>
                <a:ea typeface="Red Hat Display Bold"/>
                <a:cs typeface="Red Hat Display Bold"/>
                <a:sym typeface="Red Hat Display Bold"/>
              </a:rPr>
              <a:t>Hypothesis testing: (T test)</a:t>
            </a:r>
          </a:p>
        </p:txBody>
      </p:sp>
      <p:sp>
        <p:nvSpPr>
          <p:cNvPr id="27" name="Freeform 27"/>
          <p:cNvSpPr/>
          <p:nvPr/>
        </p:nvSpPr>
        <p:spPr>
          <a:xfrm rot="635325">
            <a:off x="-1442576" y="8071855"/>
            <a:ext cx="7907020" cy="6699403"/>
          </a:xfrm>
          <a:custGeom>
            <a:avLst/>
            <a:gdLst/>
            <a:ahLst/>
            <a:cxnLst/>
            <a:rect l="l" t="t" r="r" b="b"/>
            <a:pathLst>
              <a:path w="7907020" h="6699403">
                <a:moveTo>
                  <a:pt x="0" y="0"/>
                </a:moveTo>
                <a:lnTo>
                  <a:pt x="7907020" y="0"/>
                </a:lnTo>
                <a:lnTo>
                  <a:pt x="7907020" y="6699403"/>
                </a:lnTo>
                <a:lnTo>
                  <a:pt x="0" y="6699403"/>
                </a:lnTo>
                <a:lnTo>
                  <a:pt x="0" y="0"/>
                </a:lnTo>
                <a:close/>
              </a:path>
            </a:pathLst>
          </a:custGeom>
          <a:blipFill>
            <a:blip r:embed="rId4">
              <a:alphaModFix amt="50000"/>
              <a:extLst>
                <a:ext uri="{96DAC541-7B7A-43D3-8B79-37D633B846F1}">
                  <asvg:svgBlip xmlns:asvg="http://schemas.microsoft.com/office/drawing/2016/SVG/main" r:embed="rId5"/>
                </a:ext>
              </a:extLst>
            </a:blip>
            <a:stretch>
              <a:fillRect/>
            </a:stretch>
          </a:blipFill>
        </p:spPr>
        <p:txBody>
          <a:bodyPr/>
          <a:lstStyle/>
          <a:p>
            <a:endParaRPr lang="en-US"/>
          </a:p>
        </p:txBody>
      </p:sp>
      <p:sp>
        <p:nvSpPr>
          <p:cNvPr id="28" name="Freeform 28"/>
          <p:cNvSpPr/>
          <p:nvPr/>
        </p:nvSpPr>
        <p:spPr>
          <a:xfrm rot="-226878">
            <a:off x="-267547" y="148087"/>
            <a:ext cx="4576141" cy="2579280"/>
          </a:xfrm>
          <a:custGeom>
            <a:avLst/>
            <a:gdLst/>
            <a:ahLst/>
            <a:cxnLst/>
            <a:rect l="l" t="t" r="r" b="b"/>
            <a:pathLst>
              <a:path w="4576141" h="2579280">
                <a:moveTo>
                  <a:pt x="0" y="0"/>
                </a:moveTo>
                <a:lnTo>
                  <a:pt x="4576141" y="0"/>
                </a:lnTo>
                <a:lnTo>
                  <a:pt x="4576141" y="2579280"/>
                </a:lnTo>
                <a:lnTo>
                  <a:pt x="0" y="257928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9" name="Freeform 29"/>
          <p:cNvSpPr/>
          <p:nvPr/>
        </p:nvSpPr>
        <p:spPr>
          <a:xfrm rot="2830696">
            <a:off x="14939466" y="8144946"/>
            <a:ext cx="2835471" cy="4114800"/>
          </a:xfrm>
          <a:custGeom>
            <a:avLst/>
            <a:gdLst/>
            <a:ahLst/>
            <a:cxnLst/>
            <a:rect l="l" t="t" r="r" b="b"/>
            <a:pathLst>
              <a:path w="2835471" h="4114800">
                <a:moveTo>
                  <a:pt x="0" y="0"/>
                </a:moveTo>
                <a:lnTo>
                  <a:pt x="2835471" y="0"/>
                </a:lnTo>
                <a:lnTo>
                  <a:pt x="2835471"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33" name="TextBox 32">
            <a:extLst>
              <a:ext uri="{FF2B5EF4-FFF2-40B4-BE49-F238E27FC236}">
                <a16:creationId xmlns:a16="http://schemas.microsoft.com/office/drawing/2014/main" id="{28C9A492-9B51-6CFA-2592-9D2DED1983DF}"/>
              </a:ext>
            </a:extLst>
          </p:cNvPr>
          <p:cNvSpPr txBox="1"/>
          <p:nvPr/>
        </p:nvSpPr>
        <p:spPr>
          <a:xfrm>
            <a:off x="7903186" y="3818959"/>
            <a:ext cx="10858500" cy="528286"/>
          </a:xfrm>
          <a:prstGeom prst="rect">
            <a:avLst/>
          </a:prstGeom>
          <a:noFill/>
        </p:spPr>
        <p:txBody>
          <a:bodyPr wrap="square">
            <a:spAutoFit/>
          </a:bodyPr>
          <a:lstStyle/>
          <a:p>
            <a:pPr algn="l">
              <a:lnSpc>
                <a:spcPts val="3483"/>
              </a:lnSpc>
            </a:pPr>
            <a:r>
              <a:rPr lang="en-US" sz="2800" b="1" dirty="0">
                <a:solidFill>
                  <a:srgbClr val="2D2261"/>
                </a:solidFill>
                <a:latin typeface="Red Hat Display Bold"/>
                <a:ea typeface="Red Hat Display Bold"/>
                <a:cs typeface="Red Hat Display Bold"/>
                <a:sym typeface="Red Hat Display Bold"/>
              </a:rPr>
              <a:t>Critical Value:</a:t>
            </a:r>
          </a:p>
        </p:txBody>
      </p:sp>
      <p:sp>
        <p:nvSpPr>
          <p:cNvPr id="35" name="TextBox 34">
            <a:extLst>
              <a:ext uri="{FF2B5EF4-FFF2-40B4-BE49-F238E27FC236}">
                <a16:creationId xmlns:a16="http://schemas.microsoft.com/office/drawing/2014/main" id="{2AF8B466-260E-7FA4-D2F2-2A43B16D4824}"/>
              </a:ext>
            </a:extLst>
          </p:cNvPr>
          <p:cNvSpPr txBox="1"/>
          <p:nvPr/>
        </p:nvSpPr>
        <p:spPr>
          <a:xfrm>
            <a:off x="8079221" y="6546626"/>
            <a:ext cx="10858500" cy="542521"/>
          </a:xfrm>
          <a:prstGeom prst="rect">
            <a:avLst/>
          </a:prstGeom>
          <a:noFill/>
        </p:spPr>
        <p:txBody>
          <a:bodyPr wrap="square">
            <a:spAutoFit/>
          </a:bodyPr>
          <a:lstStyle/>
          <a:p>
            <a:pPr algn="l">
              <a:lnSpc>
                <a:spcPts val="3483"/>
              </a:lnSpc>
            </a:pPr>
            <a:r>
              <a:rPr lang="en-US" sz="2800" b="1" dirty="0">
                <a:solidFill>
                  <a:srgbClr val="2D2261"/>
                </a:solidFill>
                <a:latin typeface="Red Hat Display Bold"/>
                <a:ea typeface="Red Hat Display Bold"/>
                <a:cs typeface="Red Hat Display Bold"/>
                <a:sym typeface="Red Hat Display Bold"/>
              </a:rPr>
              <a:t>P-Value:</a:t>
            </a:r>
          </a:p>
        </p:txBody>
      </p:sp>
      <p:pic>
        <p:nvPicPr>
          <p:cNvPr id="37" name="Picture 36" descr="A white background with black numbers and text&#10;&#10;AI-generated content may be incorrect.">
            <a:extLst>
              <a:ext uri="{FF2B5EF4-FFF2-40B4-BE49-F238E27FC236}">
                <a16:creationId xmlns:a16="http://schemas.microsoft.com/office/drawing/2014/main" id="{96F670CE-9D60-488E-DA31-6E1D3B61A7A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52400" y="4121202"/>
            <a:ext cx="7438435" cy="2555436"/>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BFCFE"/>
        </a:solidFill>
        <a:effectLst/>
      </p:bgPr>
    </p:bg>
    <p:spTree>
      <p:nvGrpSpPr>
        <p:cNvPr id="1" name=""/>
        <p:cNvGrpSpPr/>
        <p:nvPr/>
      </p:nvGrpSpPr>
      <p:grpSpPr>
        <a:xfrm>
          <a:off x="0" y="0"/>
          <a:ext cx="0" cy="0"/>
          <a:chOff x="0" y="0"/>
          <a:chExt cx="0" cy="0"/>
        </a:xfrm>
      </p:grpSpPr>
      <p:sp>
        <p:nvSpPr>
          <p:cNvPr id="2" name="TextBox 2"/>
          <p:cNvSpPr txBox="1"/>
          <p:nvPr/>
        </p:nvSpPr>
        <p:spPr>
          <a:xfrm>
            <a:off x="4191000" y="3676468"/>
            <a:ext cx="9906000" cy="820866"/>
          </a:xfrm>
          <a:prstGeom prst="rect">
            <a:avLst/>
          </a:prstGeom>
        </p:spPr>
        <p:txBody>
          <a:bodyPr wrap="square" lIns="0" tIns="0" rIns="0" bIns="0" rtlCol="0" anchor="t">
            <a:spAutoFit/>
          </a:bodyPr>
          <a:lstStyle/>
          <a:p>
            <a:pPr algn="ctr">
              <a:lnSpc>
                <a:spcPts val="6065"/>
              </a:lnSpc>
            </a:pPr>
            <a:r>
              <a:rPr lang="en-US" sz="6600" b="1" dirty="0">
                <a:solidFill>
                  <a:srgbClr val="2D2261"/>
                </a:solidFill>
                <a:latin typeface="Red Hat Display Bold"/>
                <a:ea typeface="Red Hat Display Bold"/>
                <a:cs typeface="Red Hat Display Bold"/>
                <a:sym typeface="Red Hat Display Bold"/>
              </a:rPr>
              <a:t>THANK YOU</a:t>
            </a:r>
          </a:p>
        </p:txBody>
      </p:sp>
      <p:sp>
        <p:nvSpPr>
          <p:cNvPr id="35" name="Freeform 35"/>
          <p:cNvSpPr/>
          <p:nvPr/>
        </p:nvSpPr>
        <p:spPr>
          <a:xfrm rot="-2080684">
            <a:off x="10082077" y="8242051"/>
            <a:ext cx="10960234" cy="7472887"/>
          </a:xfrm>
          <a:custGeom>
            <a:avLst/>
            <a:gdLst/>
            <a:ahLst/>
            <a:cxnLst/>
            <a:rect l="l" t="t" r="r" b="b"/>
            <a:pathLst>
              <a:path w="10960234" h="7472887">
                <a:moveTo>
                  <a:pt x="0" y="0"/>
                </a:moveTo>
                <a:lnTo>
                  <a:pt x="10960235" y="0"/>
                </a:lnTo>
                <a:lnTo>
                  <a:pt x="10960235" y="7472887"/>
                </a:lnTo>
                <a:lnTo>
                  <a:pt x="0" y="7472887"/>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6" name="Freeform 36"/>
          <p:cNvSpPr/>
          <p:nvPr/>
        </p:nvSpPr>
        <p:spPr>
          <a:xfrm rot="9426524">
            <a:off x="-3984660" y="-4765086"/>
            <a:ext cx="9442126" cy="8000056"/>
          </a:xfrm>
          <a:custGeom>
            <a:avLst/>
            <a:gdLst/>
            <a:ahLst/>
            <a:cxnLst/>
            <a:rect l="l" t="t" r="r" b="b"/>
            <a:pathLst>
              <a:path w="9442126" h="8000056">
                <a:moveTo>
                  <a:pt x="0" y="0"/>
                </a:moveTo>
                <a:lnTo>
                  <a:pt x="9442126" y="0"/>
                </a:lnTo>
                <a:lnTo>
                  <a:pt x="9442126" y="8000056"/>
                </a:lnTo>
                <a:lnTo>
                  <a:pt x="0" y="8000056"/>
                </a:lnTo>
                <a:lnTo>
                  <a:pt x="0" y="0"/>
                </a:lnTo>
                <a:close/>
              </a:path>
            </a:pathLst>
          </a:custGeom>
          <a:blipFill>
            <a:blip r:embed="rId4">
              <a:alphaModFix amt="50000"/>
              <a:extLst>
                <a:ext uri="{96DAC541-7B7A-43D3-8B79-37D633B846F1}">
                  <asvg:svgBlip xmlns:asvg="http://schemas.microsoft.com/office/drawing/2016/SVG/main" r:embed="rId5"/>
                </a:ext>
              </a:extLst>
            </a:blip>
            <a:stretch>
              <a:fillRect/>
            </a:stretch>
          </a:blipFill>
        </p:spPr>
        <p:txBody>
          <a:bodyPr/>
          <a:lstStyle/>
          <a:p>
            <a:endParaRPr lang="en-US"/>
          </a:p>
        </p:txBody>
      </p:sp>
      <p:sp>
        <p:nvSpPr>
          <p:cNvPr id="37" name="Freeform 37"/>
          <p:cNvSpPr/>
          <p:nvPr/>
        </p:nvSpPr>
        <p:spPr>
          <a:xfrm rot="-2624874">
            <a:off x="-884948" y="9077955"/>
            <a:ext cx="3242701" cy="1827704"/>
          </a:xfrm>
          <a:custGeom>
            <a:avLst/>
            <a:gdLst/>
            <a:ahLst/>
            <a:cxnLst/>
            <a:rect l="l" t="t" r="r" b="b"/>
            <a:pathLst>
              <a:path w="3242701" h="1827704">
                <a:moveTo>
                  <a:pt x="0" y="0"/>
                </a:moveTo>
                <a:lnTo>
                  <a:pt x="3242701" y="0"/>
                </a:lnTo>
                <a:lnTo>
                  <a:pt x="3242701" y="1827704"/>
                </a:lnTo>
                <a:lnTo>
                  <a:pt x="0" y="182770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38" name="Freeform 38"/>
          <p:cNvSpPr/>
          <p:nvPr/>
        </p:nvSpPr>
        <p:spPr>
          <a:xfrm rot="2830696">
            <a:off x="16075185" y="-1028700"/>
            <a:ext cx="2835471" cy="4114800"/>
          </a:xfrm>
          <a:custGeom>
            <a:avLst/>
            <a:gdLst/>
            <a:ahLst/>
            <a:cxnLst/>
            <a:rect l="l" t="t" r="r" b="b"/>
            <a:pathLst>
              <a:path w="2835471" h="4114800">
                <a:moveTo>
                  <a:pt x="0" y="0"/>
                </a:moveTo>
                <a:lnTo>
                  <a:pt x="2835471" y="0"/>
                </a:lnTo>
                <a:lnTo>
                  <a:pt x="2835471"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39" name="Freeform 14">
            <a:extLst>
              <a:ext uri="{FF2B5EF4-FFF2-40B4-BE49-F238E27FC236}">
                <a16:creationId xmlns:a16="http://schemas.microsoft.com/office/drawing/2014/main" id="{9A4042FC-5120-E439-26F3-8ED3AAF81E7A}"/>
              </a:ext>
            </a:extLst>
          </p:cNvPr>
          <p:cNvSpPr/>
          <p:nvPr/>
        </p:nvSpPr>
        <p:spPr>
          <a:xfrm>
            <a:off x="11658600" y="5981700"/>
            <a:ext cx="5257800" cy="3964276"/>
          </a:xfrm>
          <a:custGeom>
            <a:avLst/>
            <a:gdLst/>
            <a:ahLst/>
            <a:cxnLst/>
            <a:rect l="l" t="t" r="r" b="b"/>
            <a:pathLst>
              <a:path w="4899276" h="3623338">
                <a:moveTo>
                  <a:pt x="0" y="0"/>
                </a:moveTo>
                <a:lnTo>
                  <a:pt x="4899276" y="0"/>
                </a:lnTo>
                <a:lnTo>
                  <a:pt x="4899276" y="3623338"/>
                </a:lnTo>
                <a:lnTo>
                  <a:pt x="0" y="3623338"/>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BFCFE"/>
        </a:solidFill>
        <a:effectLst/>
      </p:bgPr>
    </p:bg>
    <p:spTree>
      <p:nvGrpSpPr>
        <p:cNvPr id="1" name=""/>
        <p:cNvGrpSpPr/>
        <p:nvPr/>
      </p:nvGrpSpPr>
      <p:grpSpPr>
        <a:xfrm>
          <a:off x="0" y="0"/>
          <a:ext cx="0" cy="0"/>
          <a:chOff x="0" y="0"/>
          <a:chExt cx="0" cy="0"/>
        </a:xfrm>
      </p:grpSpPr>
      <p:sp>
        <p:nvSpPr>
          <p:cNvPr id="28" name="Freeform 28"/>
          <p:cNvSpPr/>
          <p:nvPr/>
        </p:nvSpPr>
        <p:spPr>
          <a:xfrm rot="9426524">
            <a:off x="-3984660" y="-4765086"/>
            <a:ext cx="9442126" cy="8000056"/>
          </a:xfrm>
          <a:custGeom>
            <a:avLst/>
            <a:gdLst/>
            <a:ahLst/>
            <a:cxnLst/>
            <a:rect l="l" t="t" r="r" b="b"/>
            <a:pathLst>
              <a:path w="9442126" h="8000056">
                <a:moveTo>
                  <a:pt x="0" y="0"/>
                </a:moveTo>
                <a:lnTo>
                  <a:pt x="9442126" y="0"/>
                </a:lnTo>
                <a:lnTo>
                  <a:pt x="9442126" y="8000056"/>
                </a:lnTo>
                <a:lnTo>
                  <a:pt x="0" y="8000056"/>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US"/>
          </a:p>
        </p:txBody>
      </p:sp>
      <p:pic>
        <p:nvPicPr>
          <p:cNvPr id="9" name="Picture 8"/>
          <p:cNvPicPr>
            <a:picLocks noChangeAspect="1"/>
          </p:cNvPicPr>
          <p:nvPr/>
        </p:nvPicPr>
        <p:blipFill rotWithShape="1">
          <a:blip r:embed="rId4">
            <a:extLst>
              <a:ext uri="{28A0092B-C50C-407E-A947-70E740481C1C}">
                <a14:useLocalDpi xmlns:a14="http://schemas.microsoft.com/office/drawing/2010/main" val="0"/>
              </a:ext>
            </a:extLst>
          </a:blip>
          <a:srcRect t="5469"/>
          <a:stretch/>
        </p:blipFill>
        <p:spPr>
          <a:xfrm>
            <a:off x="7712845" y="2298698"/>
            <a:ext cx="9088561" cy="6978187"/>
          </a:xfrm>
          <a:prstGeom prst="rect">
            <a:avLst/>
          </a:prstGeom>
        </p:spPr>
      </p:pic>
      <p:sp>
        <p:nvSpPr>
          <p:cNvPr id="2" name="TextBox 2"/>
          <p:cNvSpPr txBox="1"/>
          <p:nvPr/>
        </p:nvSpPr>
        <p:spPr>
          <a:xfrm>
            <a:off x="1187202" y="1181100"/>
            <a:ext cx="11811000" cy="1482522"/>
          </a:xfrm>
          <a:prstGeom prst="rect">
            <a:avLst/>
          </a:prstGeom>
        </p:spPr>
        <p:txBody>
          <a:bodyPr wrap="square" lIns="0" tIns="0" rIns="0" bIns="0" rtlCol="0" anchor="t">
            <a:spAutoFit/>
          </a:bodyPr>
          <a:lstStyle/>
          <a:p>
            <a:pPr>
              <a:lnSpc>
                <a:spcPts val="6065"/>
              </a:lnSpc>
            </a:pPr>
            <a:r>
              <a:rPr lang="en-US" sz="3200" b="1" dirty="0">
                <a:solidFill>
                  <a:schemeClr val="tx2"/>
                </a:solidFill>
                <a:effectLst>
                  <a:outerShdw blurRad="38100" dist="38100" dir="2700000" algn="tl">
                    <a:srgbClr val="000000">
                      <a:alpha val="43137"/>
                    </a:srgbClr>
                  </a:outerShdw>
                </a:effectLst>
                <a:latin typeface="Red Hat Display" panose="020B0604020202020204" charset="0"/>
              </a:rPr>
              <a:t>How does internet access affect the project score and student's grades in all departments?</a:t>
            </a:r>
            <a:endParaRPr lang="en-US" sz="6000" b="1" dirty="0">
              <a:solidFill>
                <a:schemeClr val="tx2"/>
              </a:solidFill>
              <a:effectLst>
                <a:outerShdw blurRad="38100" dist="38100" dir="2700000" algn="tl">
                  <a:srgbClr val="000000">
                    <a:alpha val="43137"/>
                  </a:srgbClr>
                </a:outerShdw>
              </a:effectLst>
              <a:latin typeface="Red Hat Display" panose="020B0604020202020204" charset="0"/>
              <a:ea typeface="Red Hat Display Bold"/>
              <a:cs typeface="Red Hat Display Bold"/>
              <a:sym typeface="Red Hat Display Bold"/>
            </a:endParaRPr>
          </a:p>
        </p:txBody>
      </p:sp>
      <p:sp>
        <p:nvSpPr>
          <p:cNvPr id="27" name="Freeform 27"/>
          <p:cNvSpPr/>
          <p:nvPr/>
        </p:nvSpPr>
        <p:spPr>
          <a:xfrm rot="-2080684">
            <a:off x="10082077" y="8242051"/>
            <a:ext cx="10960234" cy="7472887"/>
          </a:xfrm>
          <a:custGeom>
            <a:avLst/>
            <a:gdLst/>
            <a:ahLst/>
            <a:cxnLst/>
            <a:rect l="l" t="t" r="r" b="b"/>
            <a:pathLst>
              <a:path w="10960234" h="7472887">
                <a:moveTo>
                  <a:pt x="0" y="0"/>
                </a:moveTo>
                <a:lnTo>
                  <a:pt x="10960235" y="0"/>
                </a:lnTo>
                <a:lnTo>
                  <a:pt x="10960235" y="7472887"/>
                </a:lnTo>
                <a:lnTo>
                  <a:pt x="0" y="7472887"/>
                </a:lnTo>
                <a:lnTo>
                  <a:pt x="0" y="0"/>
                </a:lnTo>
                <a:close/>
              </a:path>
            </a:pathLst>
          </a:custGeom>
          <a:blipFill>
            <a:blip r:embed="rId5">
              <a:alphaModFix amt="50000"/>
              <a:extLst>
                <a:ext uri="{96DAC541-7B7A-43D3-8B79-37D633B846F1}">
                  <asvg:svgBlip xmlns:asvg="http://schemas.microsoft.com/office/drawing/2016/SVG/main" r:embed="rId6"/>
                </a:ext>
              </a:extLst>
            </a:blip>
            <a:stretch>
              <a:fillRect/>
            </a:stretch>
          </a:blipFill>
        </p:spPr>
        <p:txBody>
          <a:bodyPr/>
          <a:lstStyle/>
          <a:p>
            <a:endParaRPr lang="en-US"/>
          </a:p>
        </p:txBody>
      </p:sp>
      <p:sp>
        <p:nvSpPr>
          <p:cNvPr id="29" name="Freeform 29"/>
          <p:cNvSpPr/>
          <p:nvPr/>
        </p:nvSpPr>
        <p:spPr>
          <a:xfrm rot="-2624874">
            <a:off x="-1520339" y="9592347"/>
            <a:ext cx="3242701" cy="1827704"/>
          </a:xfrm>
          <a:custGeom>
            <a:avLst/>
            <a:gdLst/>
            <a:ahLst/>
            <a:cxnLst/>
            <a:rect l="l" t="t" r="r" b="b"/>
            <a:pathLst>
              <a:path w="3242701" h="1827704">
                <a:moveTo>
                  <a:pt x="0" y="0"/>
                </a:moveTo>
                <a:lnTo>
                  <a:pt x="3242701" y="0"/>
                </a:lnTo>
                <a:lnTo>
                  <a:pt x="3242701" y="1827704"/>
                </a:lnTo>
                <a:lnTo>
                  <a:pt x="0" y="182770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30" name="Freeform 30"/>
          <p:cNvSpPr/>
          <p:nvPr/>
        </p:nvSpPr>
        <p:spPr>
          <a:xfrm rot="2830696">
            <a:off x="16075185" y="-1028700"/>
            <a:ext cx="2835471" cy="4114800"/>
          </a:xfrm>
          <a:custGeom>
            <a:avLst/>
            <a:gdLst/>
            <a:ahLst/>
            <a:cxnLst/>
            <a:rect l="l" t="t" r="r" b="b"/>
            <a:pathLst>
              <a:path w="2835471" h="4114800">
                <a:moveTo>
                  <a:pt x="0" y="0"/>
                </a:moveTo>
                <a:lnTo>
                  <a:pt x="2835471" y="0"/>
                </a:lnTo>
                <a:lnTo>
                  <a:pt x="2835471" y="4114800"/>
                </a:lnTo>
                <a:lnTo>
                  <a:pt x="0" y="411480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8" name="TextBox 7"/>
          <p:cNvSpPr txBox="1"/>
          <p:nvPr/>
        </p:nvSpPr>
        <p:spPr>
          <a:xfrm>
            <a:off x="13447" y="3178828"/>
            <a:ext cx="7310718" cy="6247864"/>
          </a:xfrm>
          <a:prstGeom prst="rect">
            <a:avLst/>
          </a:prstGeom>
          <a:noFill/>
        </p:spPr>
        <p:txBody>
          <a:bodyPr wrap="square" rtlCol="0">
            <a:spAutoFit/>
          </a:bodyPr>
          <a:lstStyle/>
          <a:p>
            <a:r>
              <a:rPr lang="en-US" sz="2000" dirty="0">
                <a:latin typeface="Red Hat Display" panose="020B0604020202020204" charset="0"/>
              </a:rPr>
              <a:t>-2 </a:t>
            </a:r>
            <a:r>
              <a:rPr lang="en-US" sz="2000" dirty="0" err="1">
                <a:latin typeface="Red Hat Display" panose="020B0604020202020204" charset="0"/>
              </a:rPr>
              <a:t>i</a:t>
            </a:r>
            <a:r>
              <a:rPr lang="en-US" sz="2000" dirty="0">
                <a:latin typeface="Red Hat Display" panose="020B0604020202020204" charset="0"/>
              </a:rPr>
              <a:t> used subplots for visualization in this question because it is the best way to show how internet access affect the grades and the Project Score of students in every department</a:t>
            </a:r>
            <a:br>
              <a:rPr lang="en-US" sz="2000" dirty="0">
                <a:latin typeface="Red Hat Display" panose="020B0604020202020204" charset="0"/>
              </a:rPr>
            </a:br>
            <a:r>
              <a:rPr lang="en-US" sz="2000" dirty="0">
                <a:latin typeface="Red Hat Display" panose="020B0604020202020204" charset="0"/>
              </a:rPr>
              <a:t>-I made it 2x2 to be able to show the 4 departments in the top left (221) is CS department and in the top right(222) the Engineering department and in the bottom left(223) is the Business </a:t>
            </a:r>
            <a:r>
              <a:rPr lang="en-US" sz="2000" dirty="0" err="1">
                <a:latin typeface="Red Hat Display" panose="020B0604020202020204" charset="0"/>
              </a:rPr>
              <a:t>dept</a:t>
            </a:r>
            <a:r>
              <a:rPr lang="en-US" sz="2000" dirty="0">
                <a:latin typeface="Red Hat Display" panose="020B0604020202020204" charset="0"/>
              </a:rPr>
              <a:t> and in the bottom right (224) the mathematic </a:t>
            </a:r>
            <a:r>
              <a:rPr lang="en-US" sz="2000" dirty="0" err="1">
                <a:latin typeface="Red Hat Display" panose="020B0604020202020204" charset="0"/>
              </a:rPr>
              <a:t>dept</a:t>
            </a:r>
            <a:r>
              <a:rPr lang="en-US" sz="2000" dirty="0">
                <a:latin typeface="Red Hat Display" panose="020B0604020202020204" charset="0"/>
              </a:rPr>
              <a:t>,</a:t>
            </a:r>
            <a:br>
              <a:rPr lang="en-US" sz="2000" dirty="0">
                <a:latin typeface="Red Hat Display" panose="020B0604020202020204" charset="0"/>
              </a:rPr>
            </a:br>
            <a:r>
              <a:rPr lang="en-US" sz="2000" dirty="0">
                <a:latin typeface="Red Hat Display" panose="020B0604020202020204" charset="0"/>
              </a:rPr>
              <a:t>-and in each </a:t>
            </a:r>
            <a:r>
              <a:rPr lang="en-US" sz="2000" dirty="0" err="1">
                <a:latin typeface="Red Hat Display" panose="020B0604020202020204" charset="0"/>
              </a:rPr>
              <a:t>barplot</a:t>
            </a:r>
            <a:r>
              <a:rPr lang="en-US" sz="2000" dirty="0">
                <a:latin typeface="Red Hat Display" panose="020B0604020202020204" charset="0"/>
              </a:rPr>
              <a:t> there is the Grades(A,B,C,D,E,F) in which it represent the internet access affect on each grade</a:t>
            </a:r>
            <a:br>
              <a:rPr lang="en-US" sz="2000" dirty="0">
                <a:latin typeface="Red Hat Display" panose="020B0604020202020204" charset="0"/>
              </a:rPr>
            </a:br>
            <a:r>
              <a:rPr lang="en-US" sz="2000" dirty="0">
                <a:latin typeface="Red Hat Display" panose="020B0604020202020204" charset="0"/>
              </a:rPr>
              <a:t>-This chart compares project scores and grades across departments based on internet access at home.</a:t>
            </a:r>
            <a:br>
              <a:rPr lang="en-US" sz="2000" dirty="0">
                <a:latin typeface="Red Hat Display" panose="020B0604020202020204" charset="0"/>
              </a:rPr>
            </a:br>
            <a:r>
              <a:rPr lang="en-US" sz="2000" dirty="0">
                <a:latin typeface="Red Hat Display" panose="020B0604020202020204" charset="0"/>
              </a:rPr>
              <a:t>-In most departments, students with internet access have slightly higher project scores.</a:t>
            </a:r>
            <a:br>
              <a:rPr lang="en-US" sz="2000" dirty="0">
                <a:latin typeface="Red Hat Display" panose="020B0604020202020204" charset="0"/>
              </a:rPr>
            </a:br>
            <a:r>
              <a:rPr lang="en-US" sz="2000" dirty="0">
                <a:latin typeface="Red Hat Display" panose="020B0604020202020204" charset="0"/>
              </a:rPr>
              <a:t>-For Engineering and Mathematics, scores are similar regardless of access.</a:t>
            </a:r>
            <a:br>
              <a:rPr lang="en-US" sz="2000" dirty="0">
                <a:latin typeface="Red Hat Display" panose="020B0604020202020204" charset="0"/>
              </a:rPr>
            </a:br>
            <a:r>
              <a:rPr lang="en-US" sz="2000" dirty="0">
                <a:latin typeface="Red Hat Display" panose="020B0604020202020204" charset="0"/>
              </a:rPr>
              <a:t>-Grades vary a bit, but there's no strong pattern linked to internet access.</a:t>
            </a:r>
            <a:br>
              <a:rPr lang="en-US" sz="2000" dirty="0">
                <a:latin typeface="Red Hat Display" panose="020B0604020202020204" charset="0"/>
              </a:rPr>
            </a:br>
            <a:r>
              <a:rPr lang="en-US" sz="2000" dirty="0">
                <a:latin typeface="Red Hat Display" panose="020B0604020202020204" charset="0"/>
              </a:rPr>
              <a:t>-Overall, internet access may help slightly, but it’s not a major factor across all fields</a:t>
            </a:r>
          </a:p>
        </p:txBody>
      </p:sp>
    </p:spTree>
    <p:extLst>
      <p:ext uri="{BB962C8B-B14F-4D97-AF65-F5344CB8AC3E}">
        <p14:creationId xmlns:p14="http://schemas.microsoft.com/office/powerpoint/2010/main" val="16551037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BFCFE"/>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00" y="3009900"/>
            <a:ext cx="9067800" cy="5867400"/>
          </a:xfrm>
          <a:prstGeom prst="rect">
            <a:avLst/>
          </a:prstGeom>
        </p:spPr>
      </p:pic>
      <p:sp>
        <p:nvSpPr>
          <p:cNvPr id="2" name="TextBox 2"/>
          <p:cNvSpPr txBox="1"/>
          <p:nvPr/>
        </p:nvSpPr>
        <p:spPr>
          <a:xfrm>
            <a:off x="1905000" y="1028700"/>
            <a:ext cx="11811000" cy="1468287"/>
          </a:xfrm>
          <a:prstGeom prst="rect">
            <a:avLst/>
          </a:prstGeom>
        </p:spPr>
        <p:txBody>
          <a:bodyPr wrap="square" lIns="0" tIns="0" rIns="0" bIns="0" rtlCol="0" anchor="t">
            <a:spAutoFit/>
          </a:bodyPr>
          <a:lstStyle/>
          <a:p>
            <a:pPr>
              <a:lnSpc>
                <a:spcPts val="6065"/>
              </a:lnSpc>
            </a:pPr>
            <a:r>
              <a:rPr lang="en-US" sz="3200" b="1" dirty="0">
                <a:solidFill>
                  <a:schemeClr val="tx2"/>
                </a:solidFill>
                <a:effectLst>
                  <a:outerShdw blurRad="38100" dist="38100" dir="2700000" algn="tl">
                    <a:srgbClr val="000000">
                      <a:alpha val="43137"/>
                    </a:srgbClr>
                  </a:outerShdw>
                </a:effectLst>
                <a:latin typeface="Red Hat Display" panose="020B0604020202020204" charset="0"/>
              </a:rPr>
              <a:t>Does gender and family income play a role in study hours per week and total score?</a:t>
            </a:r>
            <a:endParaRPr lang="en-US" sz="8800" b="1" dirty="0">
              <a:solidFill>
                <a:schemeClr val="tx2"/>
              </a:solidFill>
              <a:effectLst>
                <a:outerShdw blurRad="38100" dist="38100" dir="2700000" algn="tl">
                  <a:srgbClr val="000000">
                    <a:alpha val="43137"/>
                  </a:srgbClr>
                </a:outerShdw>
              </a:effectLst>
              <a:latin typeface="Red Hat Display" panose="020B0604020202020204" charset="0"/>
              <a:ea typeface="Red Hat Display Bold"/>
              <a:cs typeface="Red Hat Display Bold"/>
              <a:sym typeface="Red Hat Display Bold"/>
            </a:endParaRPr>
          </a:p>
        </p:txBody>
      </p:sp>
      <p:sp>
        <p:nvSpPr>
          <p:cNvPr id="27" name="Freeform 27"/>
          <p:cNvSpPr/>
          <p:nvPr/>
        </p:nvSpPr>
        <p:spPr>
          <a:xfrm rot="-2080684">
            <a:off x="10082077" y="8242051"/>
            <a:ext cx="10960234" cy="7472887"/>
          </a:xfrm>
          <a:custGeom>
            <a:avLst/>
            <a:gdLst/>
            <a:ahLst/>
            <a:cxnLst/>
            <a:rect l="l" t="t" r="r" b="b"/>
            <a:pathLst>
              <a:path w="10960234" h="7472887">
                <a:moveTo>
                  <a:pt x="0" y="0"/>
                </a:moveTo>
                <a:lnTo>
                  <a:pt x="10960235" y="0"/>
                </a:lnTo>
                <a:lnTo>
                  <a:pt x="10960235" y="7472887"/>
                </a:lnTo>
                <a:lnTo>
                  <a:pt x="0" y="7472887"/>
                </a:lnTo>
                <a:lnTo>
                  <a:pt x="0" y="0"/>
                </a:lnTo>
                <a:close/>
              </a:path>
            </a:pathLst>
          </a:custGeom>
          <a:blipFill>
            <a:blip r:embed="rId3">
              <a:alphaModFix amt="50000"/>
              <a:extLst>
                <a:ext uri="{96DAC541-7B7A-43D3-8B79-37D633B846F1}">
                  <asvg:svgBlip xmlns:asvg="http://schemas.microsoft.com/office/drawing/2016/SVG/main" r:embed="rId4"/>
                </a:ext>
              </a:extLst>
            </a:blip>
            <a:stretch>
              <a:fillRect/>
            </a:stretch>
          </a:blipFill>
        </p:spPr>
        <p:txBody>
          <a:bodyPr/>
          <a:lstStyle/>
          <a:p>
            <a:endParaRPr lang="en-US"/>
          </a:p>
        </p:txBody>
      </p:sp>
      <p:sp>
        <p:nvSpPr>
          <p:cNvPr id="28" name="Freeform 28"/>
          <p:cNvSpPr/>
          <p:nvPr/>
        </p:nvSpPr>
        <p:spPr>
          <a:xfrm rot="9426524">
            <a:off x="-3984660" y="-4765086"/>
            <a:ext cx="9442126" cy="8000056"/>
          </a:xfrm>
          <a:custGeom>
            <a:avLst/>
            <a:gdLst/>
            <a:ahLst/>
            <a:cxnLst/>
            <a:rect l="l" t="t" r="r" b="b"/>
            <a:pathLst>
              <a:path w="9442126" h="8000056">
                <a:moveTo>
                  <a:pt x="0" y="0"/>
                </a:moveTo>
                <a:lnTo>
                  <a:pt x="9442126" y="0"/>
                </a:lnTo>
                <a:lnTo>
                  <a:pt x="9442126" y="8000056"/>
                </a:lnTo>
                <a:lnTo>
                  <a:pt x="0" y="8000056"/>
                </a:lnTo>
                <a:lnTo>
                  <a:pt x="0" y="0"/>
                </a:lnTo>
                <a:close/>
              </a:path>
            </a:pathLst>
          </a:custGeom>
          <a:blipFill>
            <a:blip r:embed="rId5">
              <a:alphaModFix amt="50000"/>
              <a:extLst>
                <a:ext uri="{96DAC541-7B7A-43D3-8B79-37D633B846F1}">
                  <asvg:svgBlip xmlns:asvg="http://schemas.microsoft.com/office/drawing/2016/SVG/main" r:embed="rId6"/>
                </a:ext>
              </a:extLst>
            </a:blip>
            <a:stretch>
              <a:fillRect/>
            </a:stretch>
          </a:blipFill>
        </p:spPr>
        <p:txBody>
          <a:bodyPr/>
          <a:lstStyle/>
          <a:p>
            <a:endParaRPr lang="en-US"/>
          </a:p>
        </p:txBody>
      </p:sp>
      <p:sp>
        <p:nvSpPr>
          <p:cNvPr id="29" name="Freeform 29"/>
          <p:cNvSpPr/>
          <p:nvPr/>
        </p:nvSpPr>
        <p:spPr>
          <a:xfrm rot="-2624874">
            <a:off x="-884948" y="9077955"/>
            <a:ext cx="3242701" cy="1827704"/>
          </a:xfrm>
          <a:custGeom>
            <a:avLst/>
            <a:gdLst/>
            <a:ahLst/>
            <a:cxnLst/>
            <a:rect l="l" t="t" r="r" b="b"/>
            <a:pathLst>
              <a:path w="3242701" h="1827704">
                <a:moveTo>
                  <a:pt x="0" y="0"/>
                </a:moveTo>
                <a:lnTo>
                  <a:pt x="3242701" y="0"/>
                </a:lnTo>
                <a:lnTo>
                  <a:pt x="3242701" y="1827704"/>
                </a:lnTo>
                <a:lnTo>
                  <a:pt x="0" y="182770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30" name="Freeform 30"/>
          <p:cNvSpPr/>
          <p:nvPr/>
        </p:nvSpPr>
        <p:spPr>
          <a:xfrm rot="2830696">
            <a:off x="16075185" y="-1028700"/>
            <a:ext cx="2835471" cy="4114800"/>
          </a:xfrm>
          <a:custGeom>
            <a:avLst/>
            <a:gdLst/>
            <a:ahLst/>
            <a:cxnLst/>
            <a:rect l="l" t="t" r="r" b="b"/>
            <a:pathLst>
              <a:path w="2835471" h="4114800">
                <a:moveTo>
                  <a:pt x="0" y="0"/>
                </a:moveTo>
                <a:lnTo>
                  <a:pt x="2835471" y="0"/>
                </a:lnTo>
                <a:lnTo>
                  <a:pt x="2835471" y="4114800"/>
                </a:lnTo>
                <a:lnTo>
                  <a:pt x="0" y="411480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8" name="TextBox 7"/>
          <p:cNvSpPr txBox="1"/>
          <p:nvPr/>
        </p:nvSpPr>
        <p:spPr>
          <a:xfrm>
            <a:off x="0" y="3924300"/>
            <a:ext cx="7310718" cy="3785652"/>
          </a:xfrm>
          <a:prstGeom prst="rect">
            <a:avLst/>
          </a:prstGeom>
          <a:noFill/>
        </p:spPr>
        <p:txBody>
          <a:bodyPr wrap="square" rtlCol="0">
            <a:spAutoFit/>
          </a:bodyPr>
          <a:lstStyle/>
          <a:p>
            <a:r>
              <a:rPr lang="en-US" sz="2000" dirty="0">
                <a:latin typeface="Red Hat Display" panose="020B0604020202020204" charset="0"/>
              </a:rPr>
              <a:t>-Check if gender and family income affect study hours and total score.</a:t>
            </a:r>
            <a:br>
              <a:rPr lang="en-US" sz="2000" dirty="0">
                <a:latin typeface="Red Hat Display" panose="020B0604020202020204" charset="0"/>
              </a:rPr>
            </a:br>
            <a:r>
              <a:rPr lang="en-US" sz="2000" dirty="0">
                <a:latin typeface="Red Hat Display" panose="020B0604020202020204" charset="0"/>
              </a:rPr>
              <a:t>-This chart shows how study hours per week vary by gender and family income level.</a:t>
            </a:r>
            <a:br>
              <a:rPr lang="en-US" sz="2000" dirty="0">
                <a:latin typeface="Red Hat Display" panose="020B0604020202020204" charset="0"/>
              </a:rPr>
            </a:br>
            <a:r>
              <a:rPr lang="en-US" sz="2000" dirty="0">
                <a:latin typeface="Red Hat Display" panose="020B0604020202020204" charset="0"/>
              </a:rPr>
              <a:t>-Female students tend to study slightly more than male students across all income levels.</a:t>
            </a:r>
            <a:br>
              <a:rPr lang="en-US" sz="2000" dirty="0">
                <a:latin typeface="Red Hat Display" panose="020B0604020202020204" charset="0"/>
              </a:rPr>
            </a:br>
            <a:r>
              <a:rPr lang="en-US" sz="2000" dirty="0">
                <a:latin typeface="Red Hat Display" panose="020B0604020202020204" charset="0"/>
              </a:rPr>
              <a:t>-The study hours are similar across low, medium, and high-income families.</a:t>
            </a:r>
            <a:br>
              <a:rPr lang="en-US" sz="2000" dirty="0">
                <a:latin typeface="Red Hat Display" panose="020B0604020202020204" charset="0"/>
              </a:rPr>
            </a:br>
            <a:r>
              <a:rPr lang="en-US" sz="2000" dirty="0">
                <a:latin typeface="Red Hat Display" panose="020B0604020202020204" charset="0"/>
              </a:rPr>
              <a:t>-The range of study hours is wide for all groups, with some studying much more or less than average.</a:t>
            </a:r>
            <a:br>
              <a:rPr lang="en-US" sz="2000" dirty="0">
                <a:latin typeface="Red Hat Display" panose="020B0604020202020204" charset="0"/>
              </a:rPr>
            </a:br>
            <a:r>
              <a:rPr lang="en-US" sz="2000" dirty="0">
                <a:latin typeface="Red Hat Display" panose="020B0604020202020204" charset="0"/>
              </a:rPr>
              <a:t>-Overall, gender has a small effect, but income level doesn’t seem to impact study time much.</a:t>
            </a:r>
          </a:p>
        </p:txBody>
      </p:sp>
    </p:spTree>
    <p:extLst>
      <p:ext uri="{BB962C8B-B14F-4D97-AF65-F5344CB8AC3E}">
        <p14:creationId xmlns:p14="http://schemas.microsoft.com/office/powerpoint/2010/main" val="36791188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BFCFE"/>
        </a:solidFill>
        <a:effectLst/>
      </p:bgPr>
    </p:bg>
    <p:spTree>
      <p:nvGrpSpPr>
        <p:cNvPr id="1" name=""/>
        <p:cNvGrpSpPr/>
        <p:nvPr/>
      </p:nvGrpSpPr>
      <p:grpSpPr>
        <a:xfrm>
          <a:off x="0" y="0"/>
          <a:ext cx="0" cy="0"/>
          <a:chOff x="0" y="0"/>
          <a:chExt cx="0" cy="0"/>
        </a:xfrm>
      </p:grpSpPr>
      <p:sp>
        <p:nvSpPr>
          <p:cNvPr id="2" name="TextBox 2"/>
          <p:cNvSpPr txBox="1"/>
          <p:nvPr/>
        </p:nvSpPr>
        <p:spPr>
          <a:xfrm>
            <a:off x="1600200" y="1028700"/>
            <a:ext cx="11811000" cy="1482522"/>
          </a:xfrm>
          <a:prstGeom prst="rect">
            <a:avLst/>
          </a:prstGeom>
        </p:spPr>
        <p:txBody>
          <a:bodyPr wrap="square" lIns="0" tIns="0" rIns="0" bIns="0" rtlCol="0" anchor="t">
            <a:spAutoFit/>
          </a:bodyPr>
          <a:lstStyle/>
          <a:p>
            <a:pPr>
              <a:lnSpc>
                <a:spcPts val="6065"/>
              </a:lnSpc>
            </a:pPr>
            <a:r>
              <a:rPr lang="en-US" sz="3200" b="1" dirty="0">
                <a:solidFill>
                  <a:schemeClr val="tx2">
                    <a:lumMod val="75000"/>
                  </a:schemeClr>
                </a:solidFill>
                <a:effectLst>
                  <a:outerShdw blurRad="38100" dist="38100" dir="2700000" algn="tl">
                    <a:srgbClr val="000000">
                      <a:alpha val="43137"/>
                    </a:srgbClr>
                  </a:outerShdw>
                </a:effectLst>
                <a:latin typeface="Red Hat Display" panose="020B0604020202020204" charset="0"/>
              </a:rPr>
              <a:t>How do students’ attendance and study time together influence their participation in extracurricular activities and their total score?</a:t>
            </a:r>
            <a:endParaRPr lang="en-US" sz="16600" b="1" dirty="0">
              <a:solidFill>
                <a:schemeClr val="tx2">
                  <a:lumMod val="75000"/>
                </a:schemeClr>
              </a:solidFill>
              <a:effectLst>
                <a:outerShdw blurRad="38100" dist="38100" dir="2700000" algn="tl">
                  <a:srgbClr val="000000">
                    <a:alpha val="43137"/>
                  </a:srgbClr>
                </a:outerShdw>
              </a:effectLst>
              <a:latin typeface="Red Hat Display" panose="020B0604020202020204" charset="0"/>
              <a:ea typeface="Red Hat Display Bold"/>
              <a:cs typeface="Red Hat Display Bold"/>
              <a:sym typeface="Red Hat Display Bold"/>
            </a:endParaRPr>
          </a:p>
        </p:txBody>
      </p:sp>
      <p:sp>
        <p:nvSpPr>
          <p:cNvPr id="27" name="Freeform 27"/>
          <p:cNvSpPr/>
          <p:nvPr/>
        </p:nvSpPr>
        <p:spPr>
          <a:xfrm rot="-2080684">
            <a:off x="10082077" y="8242051"/>
            <a:ext cx="10960234" cy="7472887"/>
          </a:xfrm>
          <a:custGeom>
            <a:avLst/>
            <a:gdLst/>
            <a:ahLst/>
            <a:cxnLst/>
            <a:rect l="l" t="t" r="r" b="b"/>
            <a:pathLst>
              <a:path w="10960234" h="7472887">
                <a:moveTo>
                  <a:pt x="0" y="0"/>
                </a:moveTo>
                <a:lnTo>
                  <a:pt x="10960235" y="0"/>
                </a:lnTo>
                <a:lnTo>
                  <a:pt x="10960235" y="7472887"/>
                </a:lnTo>
                <a:lnTo>
                  <a:pt x="0" y="7472887"/>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28" name="Freeform 28"/>
          <p:cNvSpPr/>
          <p:nvPr/>
        </p:nvSpPr>
        <p:spPr>
          <a:xfrm rot="9426524">
            <a:off x="-3984660" y="-4765086"/>
            <a:ext cx="9442126" cy="8000056"/>
          </a:xfrm>
          <a:custGeom>
            <a:avLst/>
            <a:gdLst/>
            <a:ahLst/>
            <a:cxnLst/>
            <a:rect l="l" t="t" r="r" b="b"/>
            <a:pathLst>
              <a:path w="9442126" h="8000056">
                <a:moveTo>
                  <a:pt x="0" y="0"/>
                </a:moveTo>
                <a:lnTo>
                  <a:pt x="9442126" y="0"/>
                </a:lnTo>
                <a:lnTo>
                  <a:pt x="9442126" y="8000056"/>
                </a:lnTo>
                <a:lnTo>
                  <a:pt x="0" y="8000056"/>
                </a:lnTo>
                <a:lnTo>
                  <a:pt x="0" y="0"/>
                </a:lnTo>
                <a:close/>
              </a:path>
            </a:pathLst>
          </a:custGeom>
          <a:blipFill>
            <a:blip r:embed="rId4">
              <a:alphaModFix amt="50000"/>
              <a:extLst>
                <a:ext uri="{96DAC541-7B7A-43D3-8B79-37D633B846F1}">
                  <asvg:svgBlip xmlns:asvg="http://schemas.microsoft.com/office/drawing/2016/SVG/main" r:embed="rId5"/>
                </a:ext>
              </a:extLst>
            </a:blip>
            <a:stretch>
              <a:fillRect/>
            </a:stretch>
          </a:blipFill>
        </p:spPr>
        <p:txBody>
          <a:bodyPr/>
          <a:lstStyle/>
          <a:p>
            <a:endParaRPr lang="en-US"/>
          </a:p>
        </p:txBody>
      </p:sp>
      <p:sp>
        <p:nvSpPr>
          <p:cNvPr id="29" name="Freeform 29"/>
          <p:cNvSpPr/>
          <p:nvPr/>
        </p:nvSpPr>
        <p:spPr>
          <a:xfrm rot="-2624874">
            <a:off x="-884948" y="9077955"/>
            <a:ext cx="3242701" cy="1827704"/>
          </a:xfrm>
          <a:custGeom>
            <a:avLst/>
            <a:gdLst/>
            <a:ahLst/>
            <a:cxnLst/>
            <a:rect l="l" t="t" r="r" b="b"/>
            <a:pathLst>
              <a:path w="3242701" h="1827704">
                <a:moveTo>
                  <a:pt x="0" y="0"/>
                </a:moveTo>
                <a:lnTo>
                  <a:pt x="3242701" y="0"/>
                </a:lnTo>
                <a:lnTo>
                  <a:pt x="3242701" y="1827704"/>
                </a:lnTo>
                <a:lnTo>
                  <a:pt x="0" y="182770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30" name="Freeform 30"/>
          <p:cNvSpPr/>
          <p:nvPr/>
        </p:nvSpPr>
        <p:spPr>
          <a:xfrm rot="2830696">
            <a:off x="16075185" y="-1028700"/>
            <a:ext cx="2835471" cy="4114800"/>
          </a:xfrm>
          <a:custGeom>
            <a:avLst/>
            <a:gdLst/>
            <a:ahLst/>
            <a:cxnLst/>
            <a:rect l="l" t="t" r="r" b="b"/>
            <a:pathLst>
              <a:path w="2835471" h="4114800">
                <a:moveTo>
                  <a:pt x="0" y="0"/>
                </a:moveTo>
                <a:lnTo>
                  <a:pt x="2835471" y="0"/>
                </a:lnTo>
                <a:lnTo>
                  <a:pt x="2835471"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pic>
        <p:nvPicPr>
          <p:cNvPr id="4" name="Picture 3">
            <a:extLst>
              <a:ext uri="{FF2B5EF4-FFF2-40B4-BE49-F238E27FC236}">
                <a16:creationId xmlns:a16="http://schemas.microsoft.com/office/drawing/2014/main" id="{7F1142F3-54AC-28EF-9E4B-C76B6F4AEE76}"/>
              </a:ext>
            </a:extLst>
          </p:cNvPr>
          <p:cNvPicPr>
            <a:picLocks noChangeAspect="1"/>
          </p:cNvPicPr>
          <p:nvPr/>
        </p:nvPicPr>
        <p:blipFill>
          <a:blip r:embed="rId10"/>
          <a:stretch>
            <a:fillRect/>
          </a:stretch>
        </p:blipFill>
        <p:spPr>
          <a:xfrm>
            <a:off x="7696200" y="2705100"/>
            <a:ext cx="10091738" cy="7413262"/>
          </a:xfrm>
          <a:prstGeom prst="rect">
            <a:avLst/>
          </a:prstGeom>
        </p:spPr>
      </p:pic>
      <p:sp>
        <p:nvSpPr>
          <p:cNvPr id="8" name="TextBox 7"/>
          <p:cNvSpPr txBox="1"/>
          <p:nvPr/>
        </p:nvSpPr>
        <p:spPr>
          <a:xfrm>
            <a:off x="0" y="3924300"/>
            <a:ext cx="7310718" cy="2862322"/>
          </a:xfrm>
          <a:prstGeom prst="rect">
            <a:avLst/>
          </a:prstGeom>
          <a:noFill/>
        </p:spPr>
        <p:txBody>
          <a:bodyPr wrap="square" rtlCol="0">
            <a:spAutoFit/>
          </a:bodyPr>
          <a:lstStyle/>
          <a:p>
            <a:r>
              <a:rPr lang="en-US" sz="2000" dirty="0">
                <a:latin typeface="Red Hat Display" panose="020B0604020202020204" charset="0"/>
              </a:rPr>
              <a:t>-This chart compares student data like attendance, study hours, activities, and total score.</a:t>
            </a:r>
            <a:br>
              <a:rPr lang="en-US" sz="2000" dirty="0">
                <a:latin typeface="Red Hat Display" panose="020B0604020202020204" charset="0"/>
              </a:rPr>
            </a:br>
            <a:r>
              <a:rPr lang="en-US" sz="2000" dirty="0">
                <a:latin typeface="Red Hat Display" panose="020B0604020202020204" charset="0"/>
              </a:rPr>
              <a:t>-Each box shows how two things relate, and the diagonal shows how each one is spread.</a:t>
            </a:r>
            <a:br>
              <a:rPr lang="en-US" sz="2000" dirty="0">
                <a:latin typeface="Red Hat Display" panose="020B0604020202020204" charset="0"/>
              </a:rPr>
            </a:br>
            <a:r>
              <a:rPr lang="en-US" sz="2000" dirty="0">
                <a:latin typeface="Red Hat Display" panose="020B0604020202020204" charset="0"/>
              </a:rPr>
              <a:t>-Most dots are scattered, so there’s no strong connection between the factors and the score.</a:t>
            </a:r>
            <a:br>
              <a:rPr lang="en-US" sz="2000" dirty="0">
                <a:latin typeface="Red Hat Display" panose="020B0604020202020204" charset="0"/>
              </a:rPr>
            </a:br>
            <a:r>
              <a:rPr lang="en-US" sz="2000" dirty="0">
                <a:latin typeface="Red Hat Display" panose="020B0604020202020204" charset="0"/>
              </a:rPr>
              <a:t>-Attendance and study hours are spread out evenly among students.</a:t>
            </a:r>
            <a:br>
              <a:rPr lang="en-US" sz="2000" dirty="0">
                <a:latin typeface="Red Hat Display" panose="020B0604020202020204" charset="0"/>
              </a:rPr>
            </a:br>
            <a:r>
              <a:rPr lang="en-US" sz="2000" dirty="0">
                <a:latin typeface="Red Hat Display" panose="020B0604020202020204" charset="0"/>
              </a:rPr>
              <a:t>-Extracurricular activities only have two values: yes or no.</a:t>
            </a:r>
          </a:p>
        </p:txBody>
      </p:sp>
    </p:spTree>
    <p:extLst>
      <p:ext uri="{BB962C8B-B14F-4D97-AF65-F5344CB8AC3E}">
        <p14:creationId xmlns:p14="http://schemas.microsoft.com/office/powerpoint/2010/main" val="17164770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BFCFE"/>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8174414" y="2244492"/>
            <a:ext cx="10439400" cy="7086600"/>
          </a:xfrm>
          <a:prstGeom prst="rect">
            <a:avLst/>
          </a:prstGeom>
        </p:spPr>
      </p:pic>
      <p:sp>
        <p:nvSpPr>
          <p:cNvPr id="2" name="TextBox 2"/>
          <p:cNvSpPr txBox="1"/>
          <p:nvPr/>
        </p:nvSpPr>
        <p:spPr>
          <a:xfrm>
            <a:off x="1676400" y="1181100"/>
            <a:ext cx="11811000" cy="1468287"/>
          </a:xfrm>
          <a:prstGeom prst="rect">
            <a:avLst/>
          </a:prstGeom>
        </p:spPr>
        <p:txBody>
          <a:bodyPr wrap="square" lIns="0" tIns="0" rIns="0" bIns="0" rtlCol="0" anchor="t">
            <a:spAutoFit/>
          </a:bodyPr>
          <a:lstStyle/>
          <a:p>
            <a:pPr>
              <a:lnSpc>
                <a:spcPts val="6065"/>
              </a:lnSpc>
            </a:pPr>
            <a:r>
              <a:rPr lang="en-US" sz="3200" b="1" dirty="0">
                <a:solidFill>
                  <a:schemeClr val="tx2">
                    <a:lumMod val="75000"/>
                  </a:schemeClr>
                </a:solidFill>
                <a:effectLst>
                  <a:outerShdw blurRad="38100" dist="38100" dir="2700000" algn="tl">
                    <a:srgbClr val="000000">
                      <a:alpha val="43137"/>
                    </a:srgbClr>
                  </a:outerShdw>
                </a:effectLst>
                <a:latin typeface="Red Hat Display" panose="020B0604020202020204" charset="0"/>
              </a:rPr>
              <a:t> How studying hours impact the sleeping hours and the stress levels of the students?</a:t>
            </a:r>
            <a:endParaRPr lang="en-US" sz="8800" b="1" dirty="0">
              <a:solidFill>
                <a:schemeClr val="tx2">
                  <a:lumMod val="75000"/>
                </a:schemeClr>
              </a:solidFill>
              <a:effectLst>
                <a:outerShdw blurRad="38100" dist="38100" dir="2700000" algn="tl">
                  <a:srgbClr val="000000">
                    <a:alpha val="43137"/>
                  </a:srgbClr>
                </a:outerShdw>
              </a:effectLst>
              <a:latin typeface="Red Hat Display" panose="020B0604020202020204" charset="0"/>
              <a:ea typeface="Red Hat Display Bold"/>
              <a:cs typeface="Red Hat Display Bold"/>
              <a:sym typeface="Red Hat Display Bold"/>
            </a:endParaRPr>
          </a:p>
        </p:txBody>
      </p:sp>
      <p:sp>
        <p:nvSpPr>
          <p:cNvPr id="27" name="Freeform 27"/>
          <p:cNvSpPr/>
          <p:nvPr/>
        </p:nvSpPr>
        <p:spPr>
          <a:xfrm rot="-2080684">
            <a:off x="10082077" y="8242051"/>
            <a:ext cx="10960234" cy="7472887"/>
          </a:xfrm>
          <a:custGeom>
            <a:avLst/>
            <a:gdLst/>
            <a:ahLst/>
            <a:cxnLst/>
            <a:rect l="l" t="t" r="r" b="b"/>
            <a:pathLst>
              <a:path w="10960234" h="7472887">
                <a:moveTo>
                  <a:pt x="0" y="0"/>
                </a:moveTo>
                <a:lnTo>
                  <a:pt x="10960235" y="0"/>
                </a:lnTo>
                <a:lnTo>
                  <a:pt x="10960235" y="7472887"/>
                </a:lnTo>
                <a:lnTo>
                  <a:pt x="0" y="7472887"/>
                </a:lnTo>
                <a:lnTo>
                  <a:pt x="0" y="0"/>
                </a:lnTo>
                <a:close/>
              </a:path>
            </a:pathLst>
          </a:custGeom>
          <a:blipFill>
            <a:blip r:embed="rId3">
              <a:alphaModFix amt="50000"/>
              <a:extLst>
                <a:ext uri="{96DAC541-7B7A-43D3-8B79-37D633B846F1}">
                  <asvg:svgBlip xmlns:asvg="http://schemas.microsoft.com/office/drawing/2016/SVG/main" r:embed="rId4"/>
                </a:ext>
              </a:extLst>
            </a:blip>
            <a:stretch>
              <a:fillRect/>
            </a:stretch>
          </a:blipFill>
        </p:spPr>
        <p:txBody>
          <a:bodyPr/>
          <a:lstStyle/>
          <a:p>
            <a:endParaRPr lang="en-US"/>
          </a:p>
        </p:txBody>
      </p:sp>
      <p:sp>
        <p:nvSpPr>
          <p:cNvPr id="28" name="Freeform 28"/>
          <p:cNvSpPr/>
          <p:nvPr/>
        </p:nvSpPr>
        <p:spPr>
          <a:xfrm rot="9426524">
            <a:off x="-3984661" y="-4688908"/>
            <a:ext cx="9442126" cy="8000056"/>
          </a:xfrm>
          <a:custGeom>
            <a:avLst/>
            <a:gdLst/>
            <a:ahLst/>
            <a:cxnLst/>
            <a:rect l="l" t="t" r="r" b="b"/>
            <a:pathLst>
              <a:path w="9442126" h="8000056">
                <a:moveTo>
                  <a:pt x="0" y="0"/>
                </a:moveTo>
                <a:lnTo>
                  <a:pt x="9442126" y="0"/>
                </a:lnTo>
                <a:lnTo>
                  <a:pt x="9442126" y="8000056"/>
                </a:lnTo>
                <a:lnTo>
                  <a:pt x="0" y="8000056"/>
                </a:lnTo>
                <a:lnTo>
                  <a:pt x="0" y="0"/>
                </a:lnTo>
                <a:close/>
              </a:path>
            </a:pathLst>
          </a:custGeom>
          <a:blipFill>
            <a:blip r:embed="rId5">
              <a:alphaModFix amt="50000"/>
              <a:extLst>
                <a:ext uri="{96DAC541-7B7A-43D3-8B79-37D633B846F1}">
                  <asvg:svgBlip xmlns:asvg="http://schemas.microsoft.com/office/drawing/2016/SVG/main" r:embed="rId6"/>
                </a:ext>
              </a:extLst>
            </a:blip>
            <a:stretch>
              <a:fillRect/>
            </a:stretch>
          </a:blipFill>
        </p:spPr>
        <p:txBody>
          <a:bodyPr/>
          <a:lstStyle/>
          <a:p>
            <a:endParaRPr lang="en-US"/>
          </a:p>
        </p:txBody>
      </p:sp>
      <p:sp>
        <p:nvSpPr>
          <p:cNvPr id="29" name="Freeform 29"/>
          <p:cNvSpPr/>
          <p:nvPr/>
        </p:nvSpPr>
        <p:spPr>
          <a:xfrm rot="-2624874">
            <a:off x="-884948" y="9077955"/>
            <a:ext cx="3242701" cy="1827704"/>
          </a:xfrm>
          <a:custGeom>
            <a:avLst/>
            <a:gdLst/>
            <a:ahLst/>
            <a:cxnLst/>
            <a:rect l="l" t="t" r="r" b="b"/>
            <a:pathLst>
              <a:path w="3242701" h="1827704">
                <a:moveTo>
                  <a:pt x="0" y="0"/>
                </a:moveTo>
                <a:lnTo>
                  <a:pt x="3242701" y="0"/>
                </a:lnTo>
                <a:lnTo>
                  <a:pt x="3242701" y="1827704"/>
                </a:lnTo>
                <a:lnTo>
                  <a:pt x="0" y="182770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30" name="Freeform 30"/>
          <p:cNvSpPr/>
          <p:nvPr/>
        </p:nvSpPr>
        <p:spPr>
          <a:xfrm rot="2830696">
            <a:off x="16075185" y="-1028700"/>
            <a:ext cx="2835471" cy="4114800"/>
          </a:xfrm>
          <a:custGeom>
            <a:avLst/>
            <a:gdLst/>
            <a:ahLst/>
            <a:cxnLst/>
            <a:rect l="l" t="t" r="r" b="b"/>
            <a:pathLst>
              <a:path w="2835471" h="4114800">
                <a:moveTo>
                  <a:pt x="0" y="0"/>
                </a:moveTo>
                <a:lnTo>
                  <a:pt x="2835471" y="0"/>
                </a:lnTo>
                <a:lnTo>
                  <a:pt x="2835471" y="4114800"/>
                </a:lnTo>
                <a:lnTo>
                  <a:pt x="0" y="411480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4" name="TextBox 3"/>
          <p:cNvSpPr txBox="1"/>
          <p:nvPr/>
        </p:nvSpPr>
        <p:spPr>
          <a:xfrm>
            <a:off x="4482" y="4345664"/>
            <a:ext cx="8594019" cy="2554545"/>
          </a:xfrm>
          <a:prstGeom prst="rect">
            <a:avLst/>
          </a:prstGeom>
          <a:noFill/>
        </p:spPr>
        <p:txBody>
          <a:bodyPr wrap="none" rtlCol="0">
            <a:spAutoFit/>
          </a:bodyPr>
          <a:lstStyle/>
          <a:p>
            <a:r>
              <a:rPr lang="en-US" sz="2000" dirty="0">
                <a:latin typeface="Red Hat Display" panose="020B0604020202020204" charset="0"/>
              </a:rPr>
              <a:t>-Explore how study and sleep hours relate to student stress levels.</a:t>
            </a:r>
            <a:br>
              <a:rPr lang="en-US" sz="2000" dirty="0">
                <a:latin typeface="Red Hat Display" panose="020B0604020202020204" charset="0"/>
              </a:rPr>
            </a:br>
            <a:r>
              <a:rPr lang="en-US" sz="2000" dirty="0">
                <a:latin typeface="Red Hat Display" panose="020B0604020202020204" charset="0"/>
              </a:rPr>
              <a:t>-The scatterplot shows study hours (x-axis),</a:t>
            </a:r>
          </a:p>
          <a:p>
            <a:r>
              <a:rPr lang="en-US" sz="2000" dirty="0">
                <a:latin typeface="Red Hat Display" panose="020B0604020202020204" charset="0"/>
              </a:rPr>
              <a:t> sleep hours (y-axis), and stress (bubble size).</a:t>
            </a:r>
            <a:br>
              <a:rPr lang="en-US" sz="2000" dirty="0">
                <a:latin typeface="Red Hat Display" panose="020B0604020202020204" charset="0"/>
              </a:rPr>
            </a:br>
            <a:r>
              <a:rPr lang="en-US" sz="2000" dirty="0">
                <a:latin typeface="Red Hat Display" panose="020B0604020202020204" charset="0"/>
              </a:rPr>
              <a:t>-Color represents sleep hours, with red = more sleep and</a:t>
            </a:r>
          </a:p>
          <a:p>
            <a:r>
              <a:rPr lang="en-US" sz="2000" dirty="0">
                <a:latin typeface="Red Hat Display" panose="020B0604020202020204" charset="0"/>
              </a:rPr>
              <a:t> blue = less sleep.</a:t>
            </a:r>
            <a:br>
              <a:rPr lang="en-US" sz="2000" dirty="0">
                <a:latin typeface="Red Hat Display" panose="020B0604020202020204" charset="0"/>
              </a:rPr>
            </a:br>
            <a:r>
              <a:rPr lang="en-US" sz="2000" dirty="0">
                <a:latin typeface="Red Hat Display" panose="020B0604020202020204" charset="0"/>
              </a:rPr>
              <a:t>-Students with less sleep generally report higher stress </a:t>
            </a:r>
          </a:p>
          <a:p>
            <a:r>
              <a:rPr lang="en-US" sz="2000" dirty="0">
                <a:latin typeface="Red Hat Display" panose="020B0604020202020204" charset="0"/>
              </a:rPr>
              <a:t>regardless of study time.</a:t>
            </a:r>
            <a:br>
              <a:rPr lang="en-US" sz="2000" dirty="0">
                <a:latin typeface="Red Hat Display" panose="020B0604020202020204" charset="0"/>
              </a:rPr>
            </a:br>
            <a:r>
              <a:rPr lang="en-US" sz="2000" dirty="0">
                <a:latin typeface="Red Hat Display" panose="020B0604020202020204" charset="0"/>
              </a:rPr>
              <a:t>-The chart suggests sleep has a stronger effect on stress than study hours.</a:t>
            </a:r>
          </a:p>
        </p:txBody>
      </p:sp>
    </p:spTree>
    <p:extLst>
      <p:ext uri="{BB962C8B-B14F-4D97-AF65-F5344CB8AC3E}">
        <p14:creationId xmlns:p14="http://schemas.microsoft.com/office/powerpoint/2010/main" val="9524653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BFCFE"/>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29649" y="3162300"/>
            <a:ext cx="7772400" cy="5714999"/>
          </a:xfrm>
          <a:prstGeom prst="rect">
            <a:avLst/>
          </a:prstGeom>
        </p:spPr>
      </p:pic>
      <p:sp>
        <p:nvSpPr>
          <p:cNvPr id="2" name="TextBox 2"/>
          <p:cNvSpPr txBox="1"/>
          <p:nvPr/>
        </p:nvSpPr>
        <p:spPr>
          <a:xfrm>
            <a:off x="1880126" y="1133901"/>
            <a:ext cx="11811000" cy="1482522"/>
          </a:xfrm>
          <a:prstGeom prst="rect">
            <a:avLst/>
          </a:prstGeom>
        </p:spPr>
        <p:txBody>
          <a:bodyPr wrap="square" lIns="0" tIns="0" rIns="0" bIns="0" rtlCol="0" anchor="t">
            <a:spAutoFit/>
          </a:bodyPr>
          <a:lstStyle/>
          <a:p>
            <a:pPr>
              <a:lnSpc>
                <a:spcPts val="6065"/>
              </a:lnSpc>
            </a:pPr>
            <a:r>
              <a:rPr lang="en-US" sz="3200" b="1" dirty="0">
                <a:solidFill>
                  <a:schemeClr val="tx2"/>
                </a:solidFill>
                <a:effectLst>
                  <a:outerShdw blurRad="38100" dist="38100" dir="2700000" algn="tl">
                    <a:srgbClr val="000000">
                      <a:alpha val="43137"/>
                    </a:srgbClr>
                  </a:outerShdw>
                </a:effectLst>
                <a:latin typeface="Red Hat Display" panose="020B0604020202020204" charset="0"/>
              </a:rPr>
              <a:t>How can the family income affect the stress level and the effect of both affect the participation score and total score? </a:t>
            </a:r>
            <a:endParaRPr lang="en-US" sz="16600" b="1" dirty="0">
              <a:solidFill>
                <a:schemeClr val="tx2"/>
              </a:solidFill>
              <a:effectLst>
                <a:outerShdw blurRad="38100" dist="38100" dir="2700000" algn="tl">
                  <a:srgbClr val="000000">
                    <a:alpha val="43137"/>
                  </a:srgbClr>
                </a:outerShdw>
              </a:effectLst>
              <a:latin typeface="Red Hat Display" panose="020B0604020202020204" charset="0"/>
              <a:ea typeface="Red Hat Display Bold"/>
              <a:cs typeface="Red Hat Display Bold"/>
              <a:sym typeface="Red Hat Display Bold"/>
            </a:endParaRPr>
          </a:p>
        </p:txBody>
      </p:sp>
      <p:sp>
        <p:nvSpPr>
          <p:cNvPr id="27" name="Freeform 27"/>
          <p:cNvSpPr/>
          <p:nvPr/>
        </p:nvSpPr>
        <p:spPr>
          <a:xfrm rot="-2080684">
            <a:off x="10082077" y="8242051"/>
            <a:ext cx="10960234" cy="7472887"/>
          </a:xfrm>
          <a:custGeom>
            <a:avLst/>
            <a:gdLst/>
            <a:ahLst/>
            <a:cxnLst/>
            <a:rect l="l" t="t" r="r" b="b"/>
            <a:pathLst>
              <a:path w="10960234" h="7472887">
                <a:moveTo>
                  <a:pt x="0" y="0"/>
                </a:moveTo>
                <a:lnTo>
                  <a:pt x="10960235" y="0"/>
                </a:lnTo>
                <a:lnTo>
                  <a:pt x="10960235" y="7472887"/>
                </a:lnTo>
                <a:lnTo>
                  <a:pt x="0" y="7472887"/>
                </a:lnTo>
                <a:lnTo>
                  <a:pt x="0" y="0"/>
                </a:lnTo>
                <a:close/>
              </a:path>
            </a:pathLst>
          </a:custGeom>
          <a:blipFill>
            <a:blip r:embed="rId3">
              <a:alphaModFix amt="50000"/>
              <a:extLst>
                <a:ext uri="{96DAC541-7B7A-43D3-8B79-37D633B846F1}">
                  <asvg:svgBlip xmlns:asvg="http://schemas.microsoft.com/office/drawing/2016/SVG/main" r:embed="rId4"/>
                </a:ext>
              </a:extLst>
            </a:blip>
            <a:stretch>
              <a:fillRect/>
            </a:stretch>
          </a:blipFill>
        </p:spPr>
        <p:txBody>
          <a:bodyPr/>
          <a:lstStyle/>
          <a:p>
            <a:endParaRPr lang="en-US"/>
          </a:p>
        </p:txBody>
      </p:sp>
      <p:sp>
        <p:nvSpPr>
          <p:cNvPr id="28" name="Freeform 28"/>
          <p:cNvSpPr/>
          <p:nvPr/>
        </p:nvSpPr>
        <p:spPr>
          <a:xfrm rot="9426524">
            <a:off x="-3984660" y="-4765086"/>
            <a:ext cx="9442126" cy="8000056"/>
          </a:xfrm>
          <a:custGeom>
            <a:avLst/>
            <a:gdLst/>
            <a:ahLst/>
            <a:cxnLst/>
            <a:rect l="l" t="t" r="r" b="b"/>
            <a:pathLst>
              <a:path w="9442126" h="8000056">
                <a:moveTo>
                  <a:pt x="0" y="0"/>
                </a:moveTo>
                <a:lnTo>
                  <a:pt x="9442126" y="0"/>
                </a:lnTo>
                <a:lnTo>
                  <a:pt x="9442126" y="8000056"/>
                </a:lnTo>
                <a:lnTo>
                  <a:pt x="0" y="8000056"/>
                </a:lnTo>
                <a:lnTo>
                  <a:pt x="0" y="0"/>
                </a:lnTo>
                <a:close/>
              </a:path>
            </a:pathLst>
          </a:custGeom>
          <a:blipFill>
            <a:blip r:embed="rId5">
              <a:alphaModFix amt="50000"/>
              <a:extLst>
                <a:ext uri="{96DAC541-7B7A-43D3-8B79-37D633B846F1}">
                  <asvg:svgBlip xmlns:asvg="http://schemas.microsoft.com/office/drawing/2016/SVG/main" r:embed="rId6"/>
                </a:ext>
              </a:extLst>
            </a:blip>
            <a:stretch>
              <a:fillRect/>
            </a:stretch>
          </a:blipFill>
        </p:spPr>
        <p:txBody>
          <a:bodyPr/>
          <a:lstStyle/>
          <a:p>
            <a:endParaRPr lang="en-US"/>
          </a:p>
        </p:txBody>
      </p:sp>
      <p:sp>
        <p:nvSpPr>
          <p:cNvPr id="29" name="Freeform 29"/>
          <p:cNvSpPr/>
          <p:nvPr/>
        </p:nvSpPr>
        <p:spPr>
          <a:xfrm rot="-2624874">
            <a:off x="-884948" y="9077955"/>
            <a:ext cx="3242701" cy="1827704"/>
          </a:xfrm>
          <a:custGeom>
            <a:avLst/>
            <a:gdLst/>
            <a:ahLst/>
            <a:cxnLst/>
            <a:rect l="l" t="t" r="r" b="b"/>
            <a:pathLst>
              <a:path w="3242701" h="1827704">
                <a:moveTo>
                  <a:pt x="0" y="0"/>
                </a:moveTo>
                <a:lnTo>
                  <a:pt x="3242701" y="0"/>
                </a:lnTo>
                <a:lnTo>
                  <a:pt x="3242701" y="1827704"/>
                </a:lnTo>
                <a:lnTo>
                  <a:pt x="0" y="182770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30" name="Freeform 30"/>
          <p:cNvSpPr/>
          <p:nvPr/>
        </p:nvSpPr>
        <p:spPr>
          <a:xfrm rot="2830696">
            <a:off x="16075185" y="-1028700"/>
            <a:ext cx="2835471" cy="4114800"/>
          </a:xfrm>
          <a:custGeom>
            <a:avLst/>
            <a:gdLst/>
            <a:ahLst/>
            <a:cxnLst/>
            <a:rect l="l" t="t" r="r" b="b"/>
            <a:pathLst>
              <a:path w="2835471" h="4114800">
                <a:moveTo>
                  <a:pt x="0" y="0"/>
                </a:moveTo>
                <a:lnTo>
                  <a:pt x="2835471" y="0"/>
                </a:lnTo>
                <a:lnTo>
                  <a:pt x="2835471" y="4114800"/>
                </a:lnTo>
                <a:lnTo>
                  <a:pt x="0" y="411480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5" name="TextBox 4"/>
          <p:cNvSpPr txBox="1"/>
          <p:nvPr/>
        </p:nvSpPr>
        <p:spPr>
          <a:xfrm>
            <a:off x="457200" y="1834955"/>
            <a:ext cx="749244" cy="369332"/>
          </a:xfrm>
          <a:prstGeom prst="rect">
            <a:avLst/>
          </a:prstGeom>
          <a:noFill/>
        </p:spPr>
        <p:txBody>
          <a:bodyPr wrap="none" rtlCol="0">
            <a:spAutoFit/>
          </a:bodyPr>
          <a:lstStyle/>
          <a:p>
            <a:r>
              <a:rPr lang="en-US" b="1" dirty="0">
                <a:effectLst>
                  <a:outerShdw blurRad="38100" dist="38100" dir="2700000" algn="tl">
                    <a:srgbClr val="000000">
                      <a:alpha val="43137"/>
                    </a:srgbClr>
                  </a:outerShdw>
                </a:effectLst>
                <a:latin typeface="Red Hat Display" panose="020B0604020202020204" charset="0"/>
              </a:rPr>
              <a:t>Part 1</a:t>
            </a:r>
          </a:p>
        </p:txBody>
      </p:sp>
      <p:sp>
        <p:nvSpPr>
          <p:cNvPr id="9" name="TextBox 8"/>
          <p:cNvSpPr txBox="1"/>
          <p:nvPr/>
        </p:nvSpPr>
        <p:spPr>
          <a:xfrm>
            <a:off x="-4482" y="4959940"/>
            <a:ext cx="8610600" cy="1015663"/>
          </a:xfrm>
          <a:prstGeom prst="rect">
            <a:avLst/>
          </a:prstGeom>
          <a:noFill/>
        </p:spPr>
        <p:txBody>
          <a:bodyPr wrap="square" rtlCol="0">
            <a:spAutoFit/>
          </a:bodyPr>
          <a:lstStyle/>
          <a:p>
            <a:r>
              <a:rPr lang="en-US" sz="2000" dirty="0">
                <a:latin typeface="Red Hat Display" panose="020B0604020202020204" charset="0"/>
              </a:rPr>
              <a:t>-Let's plot the average </a:t>
            </a:r>
            <a:r>
              <a:rPr lang="en-US" sz="2000" dirty="0" err="1">
                <a:latin typeface="Red Hat Display" panose="020B0604020202020204" charset="0"/>
              </a:rPr>
              <a:t>Stress_Level</a:t>
            </a:r>
            <a:r>
              <a:rPr lang="en-US" sz="2000" dirty="0">
                <a:latin typeface="Red Hat Display" panose="020B0604020202020204" charset="0"/>
              </a:rPr>
              <a:t> of each value in the range from (1-10) of </a:t>
            </a:r>
            <a:r>
              <a:rPr lang="en-US" sz="2000" dirty="0" err="1">
                <a:latin typeface="Red Hat Display" panose="020B0604020202020204" charset="0"/>
              </a:rPr>
              <a:t>Family_Income_Level</a:t>
            </a:r>
            <a:r>
              <a:rPr lang="en-US" sz="2000" dirty="0">
                <a:latin typeface="Red Hat Display" panose="020B0604020202020204" charset="0"/>
              </a:rPr>
              <a:t> column</a:t>
            </a:r>
            <a:br>
              <a:rPr lang="en-US" sz="2000" dirty="0">
                <a:latin typeface="Red Hat Display" panose="020B0604020202020204" charset="0"/>
              </a:rPr>
            </a:br>
            <a:r>
              <a:rPr lang="en-US" sz="2000" dirty="0">
                <a:latin typeface="Red Hat Display" panose="020B0604020202020204" charset="0"/>
              </a:rPr>
              <a:t>-where </a:t>
            </a:r>
            <a:r>
              <a:rPr lang="en-US" sz="2000" dirty="0" err="1">
                <a:latin typeface="Red Hat Display" panose="020B0604020202020204" charset="0"/>
              </a:rPr>
              <a:t>stess</a:t>
            </a:r>
            <a:r>
              <a:rPr lang="en-US" sz="2000" dirty="0">
                <a:latin typeface="Red Hat Display" panose="020B0604020202020204" charset="0"/>
              </a:rPr>
              <a:t> level : family income (</a:t>
            </a:r>
            <a:r>
              <a:rPr lang="en-US" sz="2000" dirty="0" err="1">
                <a:latin typeface="Red Hat Display" panose="020B0604020202020204" charset="0"/>
              </a:rPr>
              <a:t>high:medium</a:t>
            </a:r>
            <a:r>
              <a:rPr lang="en-US" sz="2000" dirty="0">
                <a:latin typeface="Red Hat Display" panose="020B0604020202020204" charset="0"/>
              </a:rPr>
              <a:t>, </a:t>
            </a:r>
            <a:r>
              <a:rPr lang="en-US" sz="2000" dirty="0" err="1">
                <a:latin typeface="Red Hat Display" panose="020B0604020202020204" charset="0"/>
              </a:rPr>
              <a:t>low:low</a:t>
            </a:r>
            <a:r>
              <a:rPr lang="en-US" sz="2000" dirty="0">
                <a:latin typeface="Red Hat Display" panose="020B0604020202020204" charset="0"/>
              </a:rPr>
              <a:t>, </a:t>
            </a:r>
            <a:r>
              <a:rPr lang="en-US" sz="2000" dirty="0" err="1">
                <a:latin typeface="Red Hat Display" panose="020B0604020202020204" charset="0"/>
              </a:rPr>
              <a:t>medium:high</a:t>
            </a:r>
            <a:r>
              <a:rPr lang="en-US" sz="2000" dirty="0">
                <a:latin typeface="Red Hat Display" panose="020B0604020202020204" charset="0"/>
              </a:rPr>
              <a:t>).</a:t>
            </a:r>
          </a:p>
        </p:txBody>
      </p:sp>
    </p:spTree>
    <p:extLst>
      <p:ext uri="{BB962C8B-B14F-4D97-AF65-F5344CB8AC3E}">
        <p14:creationId xmlns:p14="http://schemas.microsoft.com/office/powerpoint/2010/main" val="18875456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BFCFE"/>
        </a:solidFill>
        <a:effectLst/>
      </p:bgPr>
    </p:bg>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00" y="2573187"/>
            <a:ext cx="8610600" cy="7142313"/>
          </a:xfrm>
          <a:prstGeom prst="rect">
            <a:avLst/>
          </a:prstGeom>
        </p:spPr>
      </p:pic>
      <p:sp>
        <p:nvSpPr>
          <p:cNvPr id="2" name="TextBox 2"/>
          <p:cNvSpPr txBox="1"/>
          <p:nvPr/>
        </p:nvSpPr>
        <p:spPr>
          <a:xfrm>
            <a:off x="1714500" y="800100"/>
            <a:ext cx="11811000" cy="1482522"/>
          </a:xfrm>
          <a:prstGeom prst="rect">
            <a:avLst/>
          </a:prstGeom>
        </p:spPr>
        <p:txBody>
          <a:bodyPr wrap="square" lIns="0" tIns="0" rIns="0" bIns="0" rtlCol="0" anchor="t">
            <a:spAutoFit/>
          </a:bodyPr>
          <a:lstStyle/>
          <a:p>
            <a:pPr>
              <a:lnSpc>
                <a:spcPts val="6065"/>
              </a:lnSpc>
            </a:pPr>
            <a:r>
              <a:rPr lang="en-US" sz="3200" b="1" dirty="0">
                <a:solidFill>
                  <a:schemeClr val="tx2"/>
                </a:solidFill>
                <a:effectLst>
                  <a:outerShdw blurRad="38100" dist="38100" dir="2700000" algn="tl">
                    <a:srgbClr val="000000">
                      <a:alpha val="43137"/>
                    </a:srgbClr>
                  </a:outerShdw>
                </a:effectLst>
                <a:latin typeface="Red Hat Display" panose="020B0604020202020204" charset="0"/>
              </a:rPr>
              <a:t>How can the family income affect the stress level and the effect of both affect the participation score and total score?</a:t>
            </a:r>
            <a:endParaRPr lang="en-US" sz="16600" b="1" dirty="0">
              <a:solidFill>
                <a:schemeClr val="tx2"/>
              </a:solidFill>
              <a:effectLst>
                <a:outerShdw blurRad="38100" dist="38100" dir="2700000" algn="tl">
                  <a:srgbClr val="000000">
                    <a:alpha val="43137"/>
                  </a:srgbClr>
                </a:outerShdw>
              </a:effectLst>
              <a:latin typeface="Red Hat Display" panose="020B0604020202020204" charset="0"/>
              <a:ea typeface="Red Hat Display Bold"/>
              <a:cs typeface="Red Hat Display Bold"/>
              <a:sym typeface="Red Hat Display Bold"/>
            </a:endParaRPr>
          </a:p>
        </p:txBody>
      </p:sp>
      <p:sp>
        <p:nvSpPr>
          <p:cNvPr id="27" name="Freeform 27"/>
          <p:cNvSpPr/>
          <p:nvPr/>
        </p:nvSpPr>
        <p:spPr>
          <a:xfrm rot="-2080684">
            <a:off x="10082077" y="8242051"/>
            <a:ext cx="10960234" cy="7472887"/>
          </a:xfrm>
          <a:custGeom>
            <a:avLst/>
            <a:gdLst/>
            <a:ahLst/>
            <a:cxnLst/>
            <a:rect l="l" t="t" r="r" b="b"/>
            <a:pathLst>
              <a:path w="10960234" h="7472887">
                <a:moveTo>
                  <a:pt x="0" y="0"/>
                </a:moveTo>
                <a:lnTo>
                  <a:pt x="10960235" y="0"/>
                </a:lnTo>
                <a:lnTo>
                  <a:pt x="10960235" y="7472887"/>
                </a:lnTo>
                <a:lnTo>
                  <a:pt x="0" y="7472887"/>
                </a:lnTo>
                <a:lnTo>
                  <a:pt x="0" y="0"/>
                </a:lnTo>
                <a:close/>
              </a:path>
            </a:pathLst>
          </a:custGeom>
          <a:blipFill>
            <a:blip r:embed="rId3">
              <a:alphaModFix amt="50000"/>
              <a:extLst>
                <a:ext uri="{96DAC541-7B7A-43D3-8B79-37D633B846F1}">
                  <asvg:svgBlip xmlns:asvg="http://schemas.microsoft.com/office/drawing/2016/SVG/main" r:embed="rId4"/>
                </a:ext>
              </a:extLst>
            </a:blip>
            <a:stretch>
              <a:fillRect/>
            </a:stretch>
          </a:blipFill>
        </p:spPr>
        <p:txBody>
          <a:bodyPr/>
          <a:lstStyle/>
          <a:p>
            <a:endParaRPr lang="en-US"/>
          </a:p>
        </p:txBody>
      </p:sp>
      <p:sp>
        <p:nvSpPr>
          <p:cNvPr id="28" name="Freeform 28"/>
          <p:cNvSpPr/>
          <p:nvPr/>
        </p:nvSpPr>
        <p:spPr>
          <a:xfrm rot="9426524">
            <a:off x="-3984660" y="-4765086"/>
            <a:ext cx="9442126" cy="8000056"/>
          </a:xfrm>
          <a:custGeom>
            <a:avLst/>
            <a:gdLst/>
            <a:ahLst/>
            <a:cxnLst/>
            <a:rect l="l" t="t" r="r" b="b"/>
            <a:pathLst>
              <a:path w="9442126" h="8000056">
                <a:moveTo>
                  <a:pt x="0" y="0"/>
                </a:moveTo>
                <a:lnTo>
                  <a:pt x="9442126" y="0"/>
                </a:lnTo>
                <a:lnTo>
                  <a:pt x="9442126" y="8000056"/>
                </a:lnTo>
                <a:lnTo>
                  <a:pt x="0" y="8000056"/>
                </a:lnTo>
                <a:lnTo>
                  <a:pt x="0" y="0"/>
                </a:lnTo>
                <a:close/>
              </a:path>
            </a:pathLst>
          </a:custGeom>
          <a:blipFill>
            <a:blip r:embed="rId5">
              <a:alphaModFix amt="50000"/>
              <a:extLst>
                <a:ext uri="{96DAC541-7B7A-43D3-8B79-37D633B846F1}">
                  <asvg:svgBlip xmlns:asvg="http://schemas.microsoft.com/office/drawing/2016/SVG/main" r:embed="rId6"/>
                </a:ext>
              </a:extLst>
            </a:blip>
            <a:stretch>
              <a:fillRect/>
            </a:stretch>
          </a:blipFill>
        </p:spPr>
        <p:txBody>
          <a:bodyPr/>
          <a:lstStyle/>
          <a:p>
            <a:endParaRPr lang="en-US"/>
          </a:p>
        </p:txBody>
      </p:sp>
      <p:sp>
        <p:nvSpPr>
          <p:cNvPr id="29" name="Freeform 29"/>
          <p:cNvSpPr/>
          <p:nvPr/>
        </p:nvSpPr>
        <p:spPr>
          <a:xfrm rot="-2624874">
            <a:off x="-884948" y="9077955"/>
            <a:ext cx="3242701" cy="1827704"/>
          </a:xfrm>
          <a:custGeom>
            <a:avLst/>
            <a:gdLst/>
            <a:ahLst/>
            <a:cxnLst/>
            <a:rect l="l" t="t" r="r" b="b"/>
            <a:pathLst>
              <a:path w="3242701" h="1827704">
                <a:moveTo>
                  <a:pt x="0" y="0"/>
                </a:moveTo>
                <a:lnTo>
                  <a:pt x="3242701" y="0"/>
                </a:lnTo>
                <a:lnTo>
                  <a:pt x="3242701" y="1827704"/>
                </a:lnTo>
                <a:lnTo>
                  <a:pt x="0" y="182770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30" name="Freeform 30"/>
          <p:cNvSpPr/>
          <p:nvPr/>
        </p:nvSpPr>
        <p:spPr>
          <a:xfrm rot="2830696">
            <a:off x="16075185" y="-1028700"/>
            <a:ext cx="2835471" cy="4114800"/>
          </a:xfrm>
          <a:custGeom>
            <a:avLst/>
            <a:gdLst/>
            <a:ahLst/>
            <a:cxnLst/>
            <a:rect l="l" t="t" r="r" b="b"/>
            <a:pathLst>
              <a:path w="2835471" h="4114800">
                <a:moveTo>
                  <a:pt x="0" y="0"/>
                </a:moveTo>
                <a:lnTo>
                  <a:pt x="2835471" y="0"/>
                </a:lnTo>
                <a:lnTo>
                  <a:pt x="2835471" y="4114800"/>
                </a:lnTo>
                <a:lnTo>
                  <a:pt x="0" y="411480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9" name="TextBox 8"/>
          <p:cNvSpPr txBox="1"/>
          <p:nvPr/>
        </p:nvSpPr>
        <p:spPr>
          <a:xfrm>
            <a:off x="457200" y="1834955"/>
            <a:ext cx="792205" cy="369332"/>
          </a:xfrm>
          <a:prstGeom prst="rect">
            <a:avLst/>
          </a:prstGeom>
          <a:noFill/>
        </p:spPr>
        <p:txBody>
          <a:bodyPr wrap="none" rtlCol="0">
            <a:spAutoFit/>
          </a:bodyPr>
          <a:lstStyle/>
          <a:p>
            <a:r>
              <a:rPr lang="en-US" b="1" dirty="0">
                <a:effectLst>
                  <a:outerShdw blurRad="38100" dist="38100" dir="2700000" algn="tl">
                    <a:srgbClr val="000000">
                      <a:alpha val="43137"/>
                    </a:srgbClr>
                  </a:outerShdw>
                </a:effectLst>
                <a:latin typeface="Red Hat Display" panose="020B0604020202020204" charset="0"/>
              </a:rPr>
              <a:t>Part 2</a:t>
            </a:r>
          </a:p>
        </p:txBody>
      </p:sp>
      <p:sp>
        <p:nvSpPr>
          <p:cNvPr id="10" name="TextBox 9"/>
          <p:cNvSpPr txBox="1"/>
          <p:nvPr/>
        </p:nvSpPr>
        <p:spPr>
          <a:xfrm>
            <a:off x="0" y="3924300"/>
            <a:ext cx="7310718" cy="1938992"/>
          </a:xfrm>
          <a:prstGeom prst="rect">
            <a:avLst/>
          </a:prstGeom>
          <a:noFill/>
        </p:spPr>
        <p:txBody>
          <a:bodyPr wrap="square" rtlCol="0">
            <a:spAutoFit/>
          </a:bodyPr>
          <a:lstStyle/>
          <a:p>
            <a:r>
              <a:rPr lang="en-US" sz="2000" dirty="0">
                <a:latin typeface="Red Hat Display" panose="020B0604020202020204" charset="0"/>
              </a:rPr>
              <a:t>-Using sns pair plot to show the affection of family income and stress level on participation and total scores, </a:t>
            </a:r>
            <a:br>
              <a:rPr lang="en-US" sz="2000" dirty="0">
                <a:latin typeface="Red Hat Display" panose="020B0604020202020204" charset="0"/>
              </a:rPr>
            </a:br>
            <a:r>
              <a:rPr lang="en-US" sz="2000" dirty="0">
                <a:latin typeface="Red Hat Display" panose="020B0604020202020204" charset="0"/>
              </a:rPr>
              <a:t>-and plot shows that stress level doesn’t significantly affect both participation and total scores.</a:t>
            </a:r>
            <a:br>
              <a:rPr lang="en-US" sz="2000" dirty="0">
                <a:latin typeface="Red Hat Display" panose="020B0604020202020204" charset="0"/>
              </a:rPr>
            </a:br>
            <a:r>
              <a:rPr lang="en-US" sz="2000" dirty="0">
                <a:latin typeface="Red Hat Display" panose="020B0604020202020204" charset="0"/>
              </a:rPr>
              <a:t>-How can the family income affect the stress level and the effect of both affect the participation score and total score?</a:t>
            </a:r>
          </a:p>
        </p:txBody>
      </p:sp>
    </p:spTree>
    <p:extLst>
      <p:ext uri="{BB962C8B-B14F-4D97-AF65-F5344CB8AC3E}">
        <p14:creationId xmlns:p14="http://schemas.microsoft.com/office/powerpoint/2010/main" val="8595476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BFCFE"/>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14547" y="2673835"/>
            <a:ext cx="7986751" cy="6227913"/>
          </a:xfrm>
          <a:prstGeom prst="rect">
            <a:avLst/>
          </a:prstGeom>
        </p:spPr>
      </p:pic>
      <p:sp>
        <p:nvSpPr>
          <p:cNvPr id="2" name="TextBox 2"/>
          <p:cNvSpPr txBox="1"/>
          <p:nvPr/>
        </p:nvSpPr>
        <p:spPr>
          <a:xfrm>
            <a:off x="1822575" y="1024328"/>
            <a:ext cx="11811000" cy="1468287"/>
          </a:xfrm>
          <a:prstGeom prst="rect">
            <a:avLst/>
          </a:prstGeom>
        </p:spPr>
        <p:txBody>
          <a:bodyPr wrap="square" lIns="0" tIns="0" rIns="0" bIns="0" rtlCol="0" anchor="t">
            <a:spAutoFit/>
          </a:bodyPr>
          <a:lstStyle/>
          <a:p>
            <a:pPr>
              <a:lnSpc>
                <a:spcPts val="6065"/>
              </a:lnSpc>
            </a:pPr>
            <a:r>
              <a:rPr lang="en-US" sz="3200" b="1" dirty="0">
                <a:solidFill>
                  <a:schemeClr val="tx2"/>
                </a:solidFill>
                <a:effectLst>
                  <a:outerShdw blurRad="38100" dist="38100" dir="2700000" algn="tl">
                    <a:srgbClr val="000000">
                      <a:alpha val="43137"/>
                    </a:srgbClr>
                  </a:outerShdw>
                </a:effectLst>
                <a:latin typeface="Red Hat Display" panose="020B0604020202020204" charset="0"/>
              </a:rPr>
              <a:t>How can the average study hours affect the student's grade in different departments?</a:t>
            </a:r>
            <a:endParaRPr lang="en-US" sz="16600" b="1" dirty="0">
              <a:solidFill>
                <a:schemeClr val="tx2"/>
              </a:solidFill>
              <a:effectLst>
                <a:outerShdw blurRad="38100" dist="38100" dir="2700000" algn="tl">
                  <a:srgbClr val="000000">
                    <a:alpha val="43137"/>
                  </a:srgbClr>
                </a:outerShdw>
              </a:effectLst>
              <a:latin typeface="Red Hat Display" panose="020B0604020202020204" charset="0"/>
              <a:ea typeface="Red Hat Display Bold"/>
              <a:cs typeface="Red Hat Display Bold"/>
              <a:sym typeface="Red Hat Display Bold"/>
            </a:endParaRPr>
          </a:p>
        </p:txBody>
      </p:sp>
      <p:sp>
        <p:nvSpPr>
          <p:cNvPr id="27" name="Freeform 27"/>
          <p:cNvSpPr/>
          <p:nvPr/>
        </p:nvSpPr>
        <p:spPr>
          <a:xfrm rot="-2080684">
            <a:off x="10082077" y="8242051"/>
            <a:ext cx="10960234" cy="7472887"/>
          </a:xfrm>
          <a:custGeom>
            <a:avLst/>
            <a:gdLst/>
            <a:ahLst/>
            <a:cxnLst/>
            <a:rect l="l" t="t" r="r" b="b"/>
            <a:pathLst>
              <a:path w="10960234" h="7472887">
                <a:moveTo>
                  <a:pt x="0" y="0"/>
                </a:moveTo>
                <a:lnTo>
                  <a:pt x="10960235" y="0"/>
                </a:lnTo>
                <a:lnTo>
                  <a:pt x="10960235" y="7472887"/>
                </a:lnTo>
                <a:lnTo>
                  <a:pt x="0" y="7472887"/>
                </a:lnTo>
                <a:lnTo>
                  <a:pt x="0" y="0"/>
                </a:lnTo>
                <a:close/>
              </a:path>
            </a:pathLst>
          </a:custGeom>
          <a:blipFill>
            <a:blip r:embed="rId3">
              <a:alphaModFix amt="50000"/>
              <a:extLst>
                <a:ext uri="{96DAC541-7B7A-43D3-8B79-37D633B846F1}">
                  <asvg:svgBlip xmlns:asvg="http://schemas.microsoft.com/office/drawing/2016/SVG/main" r:embed="rId4"/>
                </a:ext>
              </a:extLst>
            </a:blip>
            <a:stretch>
              <a:fillRect/>
            </a:stretch>
          </a:blipFill>
        </p:spPr>
        <p:txBody>
          <a:bodyPr/>
          <a:lstStyle/>
          <a:p>
            <a:endParaRPr lang="en-US"/>
          </a:p>
        </p:txBody>
      </p:sp>
      <p:sp>
        <p:nvSpPr>
          <p:cNvPr id="28" name="Freeform 28"/>
          <p:cNvSpPr/>
          <p:nvPr/>
        </p:nvSpPr>
        <p:spPr>
          <a:xfrm rot="9426524">
            <a:off x="-3984660" y="-4765086"/>
            <a:ext cx="9442126" cy="8000056"/>
          </a:xfrm>
          <a:custGeom>
            <a:avLst/>
            <a:gdLst/>
            <a:ahLst/>
            <a:cxnLst/>
            <a:rect l="l" t="t" r="r" b="b"/>
            <a:pathLst>
              <a:path w="9442126" h="8000056">
                <a:moveTo>
                  <a:pt x="0" y="0"/>
                </a:moveTo>
                <a:lnTo>
                  <a:pt x="9442126" y="0"/>
                </a:lnTo>
                <a:lnTo>
                  <a:pt x="9442126" y="8000056"/>
                </a:lnTo>
                <a:lnTo>
                  <a:pt x="0" y="8000056"/>
                </a:lnTo>
                <a:lnTo>
                  <a:pt x="0" y="0"/>
                </a:lnTo>
                <a:close/>
              </a:path>
            </a:pathLst>
          </a:custGeom>
          <a:blipFill>
            <a:blip r:embed="rId5">
              <a:alphaModFix amt="50000"/>
              <a:extLst>
                <a:ext uri="{96DAC541-7B7A-43D3-8B79-37D633B846F1}">
                  <asvg:svgBlip xmlns:asvg="http://schemas.microsoft.com/office/drawing/2016/SVG/main" r:embed="rId6"/>
                </a:ext>
              </a:extLst>
            </a:blip>
            <a:stretch>
              <a:fillRect/>
            </a:stretch>
          </a:blipFill>
        </p:spPr>
        <p:txBody>
          <a:bodyPr/>
          <a:lstStyle/>
          <a:p>
            <a:endParaRPr lang="en-US"/>
          </a:p>
        </p:txBody>
      </p:sp>
      <p:sp>
        <p:nvSpPr>
          <p:cNvPr id="29" name="Freeform 29"/>
          <p:cNvSpPr/>
          <p:nvPr/>
        </p:nvSpPr>
        <p:spPr>
          <a:xfrm rot="-2624874">
            <a:off x="-884948" y="9077955"/>
            <a:ext cx="3242701" cy="1827704"/>
          </a:xfrm>
          <a:custGeom>
            <a:avLst/>
            <a:gdLst/>
            <a:ahLst/>
            <a:cxnLst/>
            <a:rect l="l" t="t" r="r" b="b"/>
            <a:pathLst>
              <a:path w="3242701" h="1827704">
                <a:moveTo>
                  <a:pt x="0" y="0"/>
                </a:moveTo>
                <a:lnTo>
                  <a:pt x="3242701" y="0"/>
                </a:lnTo>
                <a:lnTo>
                  <a:pt x="3242701" y="1827704"/>
                </a:lnTo>
                <a:lnTo>
                  <a:pt x="0" y="182770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30" name="Freeform 30"/>
          <p:cNvSpPr/>
          <p:nvPr/>
        </p:nvSpPr>
        <p:spPr>
          <a:xfrm rot="2830696">
            <a:off x="16075185" y="-1028700"/>
            <a:ext cx="2835471" cy="4114800"/>
          </a:xfrm>
          <a:custGeom>
            <a:avLst/>
            <a:gdLst/>
            <a:ahLst/>
            <a:cxnLst/>
            <a:rect l="l" t="t" r="r" b="b"/>
            <a:pathLst>
              <a:path w="2835471" h="4114800">
                <a:moveTo>
                  <a:pt x="0" y="0"/>
                </a:moveTo>
                <a:lnTo>
                  <a:pt x="2835471" y="0"/>
                </a:lnTo>
                <a:lnTo>
                  <a:pt x="2835471" y="4114800"/>
                </a:lnTo>
                <a:lnTo>
                  <a:pt x="0" y="411480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8" name="TextBox 7"/>
          <p:cNvSpPr txBox="1"/>
          <p:nvPr/>
        </p:nvSpPr>
        <p:spPr>
          <a:xfrm>
            <a:off x="0" y="4756363"/>
            <a:ext cx="7310718" cy="1631216"/>
          </a:xfrm>
          <a:prstGeom prst="rect">
            <a:avLst/>
          </a:prstGeom>
          <a:noFill/>
        </p:spPr>
        <p:txBody>
          <a:bodyPr wrap="square" rtlCol="0">
            <a:spAutoFit/>
          </a:bodyPr>
          <a:lstStyle/>
          <a:p>
            <a:r>
              <a:rPr lang="en-US" sz="2000" dirty="0">
                <a:latin typeface="Red Hat Display" panose="020B0604020202020204" charset="0"/>
              </a:rPr>
              <a:t>-How can the average study hours affect the student's grade in different departments? </a:t>
            </a:r>
            <a:br>
              <a:rPr lang="en-US" sz="2000" dirty="0">
                <a:latin typeface="Red Hat Display" panose="020B0604020202020204" charset="0"/>
              </a:rPr>
            </a:br>
            <a:r>
              <a:rPr lang="en-US" sz="2000" dirty="0">
                <a:latin typeface="Red Hat Display" panose="020B0604020202020204" charset="0"/>
              </a:rPr>
              <a:t>-using sns box plot shows that there is no strong correlation between grades and study hours as students who study more ---do not necessarily have better grades.</a:t>
            </a:r>
          </a:p>
        </p:txBody>
      </p:sp>
    </p:spTree>
    <p:extLst>
      <p:ext uri="{BB962C8B-B14F-4D97-AF65-F5344CB8AC3E}">
        <p14:creationId xmlns:p14="http://schemas.microsoft.com/office/powerpoint/2010/main" val="386911284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603</TotalTime>
  <Words>2027</Words>
  <Application>Microsoft Office PowerPoint</Application>
  <PresentationFormat>Custom</PresentationFormat>
  <Paragraphs>104</Paragraphs>
  <Slides>24</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24</vt:i4>
      </vt:variant>
    </vt:vector>
  </HeadingPairs>
  <TitlesOfParts>
    <vt:vector size="29" baseType="lpstr">
      <vt:lpstr>Red Hat Display</vt:lpstr>
      <vt:lpstr>Red Hat Display Bold</vt:lpstr>
      <vt:lpstr>Arial</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and Cream Illustrative SWOT Analysis Presentation</dc:title>
  <dc:creator>Toka Faramawy</dc:creator>
  <cp:lastModifiedBy>Amr235355</cp:lastModifiedBy>
  <cp:revision>28</cp:revision>
  <dcterms:created xsi:type="dcterms:W3CDTF">2006-08-16T00:00:00Z</dcterms:created>
  <dcterms:modified xsi:type="dcterms:W3CDTF">2025-05-04T00:46:49Z</dcterms:modified>
  <dc:identifier>DAGmVAhNtMA</dc:identifier>
</cp:coreProperties>
</file>